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8" r:id="rId3"/>
    <p:sldId id="300" r:id="rId4"/>
    <p:sldId id="296" r:id="rId5"/>
    <p:sldId id="297" r:id="rId6"/>
    <p:sldId id="279" r:id="rId7"/>
    <p:sldId id="298" r:id="rId8"/>
    <p:sldId id="301" r:id="rId9"/>
    <p:sldId id="302" r:id="rId10"/>
    <p:sldId id="303" r:id="rId11"/>
    <p:sldId id="304" r:id="rId12"/>
    <p:sldId id="305" r:id="rId13"/>
    <p:sldId id="306" r:id="rId14"/>
    <p:sldId id="299" r:id="rId15"/>
    <p:sldId id="285" r:id="rId16"/>
    <p:sldId id="259" r:id="rId17"/>
    <p:sldId id="260" r:id="rId18"/>
    <p:sldId id="272" r:id="rId19"/>
    <p:sldId id="273" r:id="rId20"/>
    <p:sldId id="276" r:id="rId21"/>
    <p:sldId id="274" r:id="rId22"/>
    <p:sldId id="275" r:id="rId23"/>
    <p:sldId id="277" r:id="rId24"/>
    <p:sldId id="264" r:id="rId25"/>
    <p:sldId id="262" r:id="rId26"/>
    <p:sldId id="263" r:id="rId27"/>
    <p:sldId id="265" r:id="rId28"/>
    <p:sldId id="266" r:id="rId29"/>
    <p:sldId id="267" r:id="rId30"/>
    <p:sldId id="268" r:id="rId31"/>
    <p:sldId id="269" r:id="rId32"/>
    <p:sldId id="270" r:id="rId33"/>
    <p:sldId id="291" r:id="rId34"/>
    <p:sldId id="293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102" y="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1\Desktop\&#1042;&#1050;&#1057;%20&#1088;&#1072;&#1081;&#1086;&#1085;&#1099;\&#1050;&#1085;&#1080;&#1075;&#1072;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03_&#1056;&#1077;&#1089;&#1087;%20&#1041;&#1091;&#1088;&#1103;&#1090;&#1080;&#1103;_&#1055;&#1088;&#1080;&#1083;&#1086;&#1078;&#1077;&#1085;&#1080;&#1077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74;&#1089;&#1103;&#1082;&#1086;&#1077;\&#1041;&#1080;&#1095;&#1091;&#1088;&#1072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74;&#1089;&#1103;&#1082;&#1086;&#1077;\&#1041;&#1080;&#1095;&#1091;&#1088;&#1072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74;&#1089;&#1103;&#1082;&#1086;&#1077;\&#1041;&#1080;&#1095;&#1091;&#1088;&#1072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74;&#1089;&#1103;&#1082;&#1086;&#1077;\&#1041;&#1080;&#1095;&#1091;&#1088;&#107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PISA!$A$2</c:f>
              <c:strCache>
                <c:ptCount val="1"/>
                <c:pt idx="0">
                  <c:v>Бурятия</c:v>
                </c:pt>
              </c:strCache>
            </c:strRef>
          </c:tx>
          <c:spPr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  <a:ln w="22225">
              <a:solidFill>
                <a:srgbClr val="00206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002060"/>
                    </a:solidFill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PISA!$B$1:$D$1</c:f>
              <c:strCache>
                <c:ptCount val="3"/>
                <c:pt idx="0">
                  <c:v>Читательская грамотность</c:v>
                </c:pt>
                <c:pt idx="1">
                  <c:v>Математическая грмотность</c:v>
                </c:pt>
                <c:pt idx="2">
                  <c:v>Естественнонаучная грамотность</c:v>
                </c:pt>
              </c:strCache>
            </c:strRef>
          </c:cat>
          <c:val>
            <c:numRef>
              <c:f>PISA!$B$2:$D$2</c:f>
              <c:numCache>
                <c:formatCode>General</c:formatCode>
                <c:ptCount val="3"/>
                <c:pt idx="0">
                  <c:v>466</c:v>
                </c:pt>
                <c:pt idx="1">
                  <c:v>466</c:v>
                </c:pt>
                <c:pt idx="2">
                  <c:v>463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9D1-4018-AD8B-1AD55BBE6D2C}"/>
            </c:ext>
          </c:extLst>
        </c:ser>
        <c:ser>
          <c:idx val="1"/>
          <c:order val="1"/>
          <c:tx>
            <c:strRef>
              <c:f>PISA!$A$3</c:f>
              <c:strCache>
                <c:ptCount val="1"/>
                <c:pt idx="0">
                  <c:v>Ниже российского результата</c:v>
                </c:pt>
              </c:strCache>
            </c:strRef>
          </c:tx>
          <c:spPr>
            <a:noFill/>
            <a:ln w="22225">
              <a:solidFill>
                <a:srgbClr val="FF0000"/>
              </a:solidFill>
              <a:prstDash val="lgDash"/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-22</a:t>
                    </a:r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9D1-4018-AD8B-1AD55BBE6D2C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-17</a:t>
                    </a:r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9D1-4018-AD8B-1AD55BBE6D2C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-16</a:t>
                    </a:r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9D1-4018-AD8B-1AD55BBE6D2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PISA!$B$1:$D$1</c:f>
              <c:strCache>
                <c:ptCount val="3"/>
                <c:pt idx="0">
                  <c:v>Читательская грамотность</c:v>
                </c:pt>
                <c:pt idx="1">
                  <c:v>Математическая грмотность</c:v>
                </c:pt>
                <c:pt idx="2">
                  <c:v>Естественнонаучная грамотность</c:v>
                </c:pt>
              </c:strCache>
            </c:strRef>
          </c:cat>
          <c:val>
            <c:numRef>
              <c:f>PISA!$B$3:$D$3</c:f>
              <c:numCache>
                <c:formatCode>General</c:formatCode>
                <c:ptCount val="3"/>
                <c:pt idx="0">
                  <c:v>22</c:v>
                </c:pt>
                <c:pt idx="1">
                  <c:v>17</c:v>
                </c:pt>
                <c:pt idx="2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9D1-4018-AD8B-1AD55BBE6D2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87013280"/>
        <c:axId val="187014064"/>
      </c:barChart>
      <c:catAx>
        <c:axId val="1870132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 b="1"/>
            </a:pPr>
            <a:endParaRPr lang="ru-RU"/>
          </a:p>
        </c:txPr>
        <c:crossAx val="187014064"/>
        <c:crosses val="autoZero"/>
        <c:auto val="1"/>
        <c:lblAlgn val="ctr"/>
        <c:lblOffset val="100"/>
        <c:noMultiLvlLbl val="0"/>
      </c:catAx>
      <c:valAx>
        <c:axId val="18701406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87013280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 sz="1050" b="1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spPr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ln w="19050" cmpd="sng">
              <a:solidFill>
                <a:schemeClr val="bg1"/>
              </a:solidFill>
              <a:prstDash val="solid"/>
            </a:ln>
          </c:spPr>
          <c:dPt>
            <c:idx val="0"/>
            <c:bubble3D val="0"/>
            <c:spPr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 w="19050" cmpd="sng">
                <a:solidFill>
                  <a:schemeClr val="bg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19A8-49A9-98FD-0677E814C65E}"/>
              </c:ext>
            </c:extLst>
          </c:dPt>
          <c:dPt>
            <c:idx val="2"/>
            <c:bubble3D val="0"/>
            <c:spPr>
              <a:gradFill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5400000" scaled="0"/>
              </a:gradFill>
              <a:ln w="19050" cmpd="sng">
                <a:solidFill>
                  <a:schemeClr val="bg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19A8-49A9-98FD-0677E814C65E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Лист6!$A$1:$C$1</c:f>
              <c:strCache>
                <c:ptCount val="3"/>
                <c:pt idx="0">
                  <c:v>Резильентные ОО</c:v>
                </c:pt>
                <c:pt idx="1">
                  <c:v>Нерезильентные ОО</c:v>
                </c:pt>
                <c:pt idx="2">
                  <c:v>Остальные ОО</c:v>
                </c:pt>
              </c:strCache>
            </c:strRef>
          </c:cat>
          <c:val>
            <c:numRef>
              <c:f>Лист6!$A$2:$C$2</c:f>
              <c:numCache>
                <c:formatCode>0.0%</c:formatCode>
                <c:ptCount val="3"/>
                <c:pt idx="0">
                  <c:v>1.9000000000000104E-2</c:v>
                </c:pt>
                <c:pt idx="1">
                  <c:v>0.48100000000000032</c:v>
                </c:pt>
                <c:pt idx="2" formatCode="0%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9A8-49A9-98FD-0677E814C65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b"/>
      <c:overlay val="0"/>
      <c:txPr>
        <a:bodyPr/>
        <a:lstStyle/>
        <a:p>
          <a:pPr>
            <a:defRPr sz="1100" b="1"/>
          </a:pPr>
          <a:endParaRPr lang="ru-RU"/>
        </a:p>
      </c:txPr>
    </c:legend>
    <c:plotVisOnly val="1"/>
    <c:dispBlanksAs val="zero"/>
    <c:showDLblsOverMax val="0"/>
  </c:chart>
  <c:spPr>
    <a:noFill/>
  </c:spPr>
  <c:txPr>
    <a:bodyPr/>
    <a:lstStyle/>
    <a:p>
      <a:pPr>
        <a:defRPr sz="1200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Русский язык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Лист1!$B$3</c:f>
              <c:strCache>
                <c:ptCount val="1"/>
                <c:pt idx="0">
                  <c:v>5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Лист1!$H$3:$J$3</c:f>
              <c:numCache>
                <c:formatCode>General</c:formatCode>
                <c:ptCount val="3"/>
                <c:pt idx="0">
                  <c:v>67.58</c:v>
                </c:pt>
                <c:pt idx="1">
                  <c:v>29.689999999999998</c:v>
                </c:pt>
                <c:pt idx="2">
                  <c:v>32.42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BDB-44AE-95AA-C9B1E9DF4FF8}"/>
            </c:ext>
          </c:extLst>
        </c:ser>
        <c:ser>
          <c:idx val="1"/>
          <c:order val="1"/>
          <c:tx>
            <c:strRef>
              <c:f>Лист1!$B$4</c:f>
              <c:strCache>
                <c:ptCount val="1"/>
                <c:pt idx="0">
                  <c:v>6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Лист1!$H$4:$J$4</c:f>
              <c:numCache>
                <c:formatCode>General</c:formatCode>
                <c:ptCount val="3"/>
                <c:pt idx="0">
                  <c:v>69.55</c:v>
                </c:pt>
                <c:pt idx="1">
                  <c:v>28.02</c:v>
                </c:pt>
                <c:pt idx="2">
                  <c:v>30.45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BDB-44AE-95AA-C9B1E9DF4FF8}"/>
            </c:ext>
          </c:extLst>
        </c:ser>
        <c:ser>
          <c:idx val="2"/>
          <c:order val="2"/>
          <c:tx>
            <c:strRef>
              <c:f>Лист1!$B$5</c:f>
              <c:strCache>
                <c:ptCount val="1"/>
                <c:pt idx="0">
                  <c:v>7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Лист1!$H$5:$J$5</c:f>
              <c:numCache>
                <c:formatCode>General</c:formatCode>
                <c:ptCount val="3"/>
                <c:pt idx="0">
                  <c:v>62.86</c:v>
                </c:pt>
                <c:pt idx="1">
                  <c:v>27.759999999999998</c:v>
                </c:pt>
                <c:pt idx="2">
                  <c:v>37.14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BDB-44AE-95AA-C9B1E9DF4FF8}"/>
            </c:ext>
          </c:extLst>
        </c:ser>
        <c:ser>
          <c:idx val="3"/>
          <c:order val="3"/>
          <c:tx>
            <c:strRef>
              <c:f>Лист1!$B$6</c:f>
              <c:strCache>
                <c:ptCount val="1"/>
                <c:pt idx="0">
                  <c:v>8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Лист1!$H$6:$J$6</c:f>
              <c:numCache>
                <c:formatCode>General</c:formatCode>
                <c:ptCount val="3"/>
                <c:pt idx="0">
                  <c:v>69</c:v>
                </c:pt>
                <c:pt idx="1">
                  <c:v>23.139999999999997</c:v>
                </c:pt>
                <c:pt idx="2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BDB-44AE-95AA-C9B1E9DF4FF8}"/>
            </c:ext>
          </c:extLst>
        </c:ser>
        <c:ser>
          <c:idx val="4"/>
          <c:order val="4"/>
          <c:tx>
            <c:strRef>
              <c:f>Лист1!$B$7</c:f>
              <c:strCache>
                <c:ptCount val="1"/>
                <c:pt idx="0">
                  <c:v>9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Лист1!$H$7:$J$7</c:f>
              <c:numCache>
                <c:formatCode>General</c:formatCode>
                <c:ptCount val="3"/>
                <c:pt idx="0">
                  <c:v>53.6</c:v>
                </c:pt>
                <c:pt idx="1">
                  <c:v>16.8</c:v>
                </c:pt>
                <c:pt idx="2">
                  <c:v>46.4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BDB-44AE-95AA-C9B1E9DF4F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8543456"/>
        <c:axId val="188543064"/>
      </c:barChart>
      <c:catAx>
        <c:axId val="1885434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8543064"/>
        <c:crosses val="autoZero"/>
        <c:auto val="1"/>
        <c:lblAlgn val="ctr"/>
        <c:lblOffset val="100"/>
        <c:noMultiLvlLbl val="0"/>
      </c:catAx>
      <c:valAx>
        <c:axId val="1885430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854345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Математика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Лист1!$B$11</c:f>
              <c:strCache>
                <c:ptCount val="1"/>
                <c:pt idx="0">
                  <c:v>5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Лист1!$H$11:$J$11</c:f>
              <c:numCache>
                <c:formatCode>General</c:formatCode>
                <c:ptCount val="3"/>
                <c:pt idx="0">
                  <c:v>80.52</c:v>
                </c:pt>
                <c:pt idx="1">
                  <c:v>39.4</c:v>
                </c:pt>
                <c:pt idx="2">
                  <c:v>19.48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C46-47F8-8396-1C5291D05618}"/>
            </c:ext>
          </c:extLst>
        </c:ser>
        <c:ser>
          <c:idx val="1"/>
          <c:order val="1"/>
          <c:tx>
            <c:strRef>
              <c:f>Лист1!$B$12</c:f>
              <c:strCache>
                <c:ptCount val="1"/>
                <c:pt idx="0">
                  <c:v>6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Лист1!$H$12:$J$12</c:f>
              <c:numCache>
                <c:formatCode>General</c:formatCode>
                <c:ptCount val="3"/>
                <c:pt idx="0">
                  <c:v>64.789999999999992</c:v>
                </c:pt>
                <c:pt idx="1">
                  <c:v>28.169999999999998</c:v>
                </c:pt>
                <c:pt idx="2">
                  <c:v>35.21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C46-47F8-8396-1C5291D05618}"/>
            </c:ext>
          </c:extLst>
        </c:ser>
        <c:ser>
          <c:idx val="2"/>
          <c:order val="2"/>
          <c:tx>
            <c:strRef>
              <c:f>Лист1!$B$13</c:f>
              <c:strCache>
                <c:ptCount val="1"/>
                <c:pt idx="0">
                  <c:v>7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Лист1!$H$13:$J$13</c:f>
              <c:numCache>
                <c:formatCode>General</c:formatCode>
                <c:ptCount val="3"/>
                <c:pt idx="0">
                  <c:v>69.400000000000006</c:v>
                </c:pt>
                <c:pt idx="1">
                  <c:v>14.950000000000001</c:v>
                </c:pt>
                <c:pt idx="2">
                  <c:v>30.6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C46-47F8-8396-1C5291D05618}"/>
            </c:ext>
          </c:extLst>
        </c:ser>
        <c:ser>
          <c:idx val="3"/>
          <c:order val="3"/>
          <c:tx>
            <c:strRef>
              <c:f>Лист1!$B$14</c:f>
              <c:strCache>
                <c:ptCount val="1"/>
                <c:pt idx="0">
                  <c:v>8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Лист1!$H$14:$J$14</c:f>
              <c:numCache>
                <c:formatCode>General</c:formatCode>
                <c:ptCount val="3"/>
                <c:pt idx="0">
                  <c:v>70.349999999999994</c:v>
                </c:pt>
                <c:pt idx="1">
                  <c:v>21.240000000000002</c:v>
                </c:pt>
                <c:pt idx="2">
                  <c:v>29.65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C46-47F8-8396-1C5291D05618}"/>
            </c:ext>
          </c:extLst>
        </c:ser>
        <c:ser>
          <c:idx val="4"/>
          <c:order val="4"/>
          <c:tx>
            <c:strRef>
              <c:f>Лист1!$B$15</c:f>
              <c:strCache>
                <c:ptCount val="1"/>
                <c:pt idx="0">
                  <c:v>9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Лист1!$H$15:$J$15</c:f>
              <c:numCache>
                <c:formatCode>General</c:formatCode>
                <c:ptCount val="3"/>
                <c:pt idx="0">
                  <c:v>66.960000000000008</c:v>
                </c:pt>
                <c:pt idx="1">
                  <c:v>13.39</c:v>
                </c:pt>
                <c:pt idx="2">
                  <c:v>33.04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C46-47F8-8396-1C5291D056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8546200"/>
        <c:axId val="188548160"/>
      </c:barChart>
      <c:catAx>
        <c:axId val="1885462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8548160"/>
        <c:crosses val="autoZero"/>
        <c:auto val="1"/>
        <c:lblAlgn val="ctr"/>
        <c:lblOffset val="100"/>
        <c:noMultiLvlLbl val="0"/>
      </c:catAx>
      <c:valAx>
        <c:axId val="1885481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854620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История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Лист1!$B$18</c:f>
              <c:strCache>
                <c:ptCount val="1"/>
                <c:pt idx="0">
                  <c:v>6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Лист1!$H$10:$J$10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Лист1!$H$18:$J$18</c:f>
              <c:numCache>
                <c:formatCode>General</c:formatCode>
                <c:ptCount val="3"/>
                <c:pt idx="0">
                  <c:v>79.06</c:v>
                </c:pt>
                <c:pt idx="1">
                  <c:v>27.790000000000003</c:v>
                </c:pt>
                <c:pt idx="2">
                  <c:v>20.94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EB9-475D-8D62-5402DDF29293}"/>
            </c:ext>
          </c:extLst>
        </c:ser>
        <c:ser>
          <c:idx val="1"/>
          <c:order val="1"/>
          <c:tx>
            <c:strRef>
              <c:f>Лист1!$B$19</c:f>
              <c:strCache>
                <c:ptCount val="1"/>
                <c:pt idx="0">
                  <c:v>7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Лист1!$H$10:$J$10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Лист1!$H$19:$J$19</c:f>
              <c:numCache>
                <c:formatCode>General</c:formatCode>
                <c:ptCount val="3"/>
                <c:pt idx="0">
                  <c:v>64.91</c:v>
                </c:pt>
                <c:pt idx="1">
                  <c:v>22.26</c:v>
                </c:pt>
                <c:pt idx="2">
                  <c:v>35.090000000000003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EB9-475D-8D62-5402DDF29293}"/>
            </c:ext>
          </c:extLst>
        </c:ser>
        <c:ser>
          <c:idx val="2"/>
          <c:order val="2"/>
          <c:tx>
            <c:strRef>
              <c:f>Лист1!$B$20</c:f>
              <c:strCache>
                <c:ptCount val="1"/>
                <c:pt idx="0">
                  <c:v>8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Лист1!$H$10:$J$10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Лист1!$H$20:$J$20</c:f>
              <c:numCache>
                <c:formatCode>General</c:formatCode>
                <c:ptCount val="3"/>
                <c:pt idx="0">
                  <c:v>76.42</c:v>
                </c:pt>
                <c:pt idx="1">
                  <c:v>20.09</c:v>
                </c:pt>
                <c:pt idx="2">
                  <c:v>23.58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EB9-475D-8D62-5402DDF29293}"/>
            </c:ext>
          </c:extLst>
        </c:ser>
        <c:ser>
          <c:idx val="3"/>
          <c:order val="3"/>
          <c:tx>
            <c:strRef>
              <c:f>Лист1!$B$21</c:f>
              <c:strCache>
                <c:ptCount val="1"/>
                <c:pt idx="0">
                  <c:v>9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Лист1!$H$10:$J$10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Лист1!$H$21:$J$21</c:f>
              <c:numCache>
                <c:formatCode>General</c:formatCode>
                <c:ptCount val="3"/>
                <c:pt idx="0">
                  <c:v>90</c:v>
                </c:pt>
                <c:pt idx="1">
                  <c:v>20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EB9-475D-8D62-5402DDF292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8545808"/>
        <c:axId val="188547768"/>
      </c:barChart>
      <c:catAx>
        <c:axId val="1885458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8547768"/>
        <c:crosses val="autoZero"/>
        <c:auto val="1"/>
        <c:lblAlgn val="ctr"/>
        <c:lblOffset val="100"/>
        <c:noMultiLvlLbl val="0"/>
      </c:catAx>
      <c:valAx>
        <c:axId val="1885477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854580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Биология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Лист1!$B$25</c:f>
              <c:strCache>
                <c:ptCount val="1"/>
                <c:pt idx="0">
                  <c:v>6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Лист1!$H$24:$J$24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Лист1!$H$25:$J$25</c:f>
              <c:numCache>
                <c:formatCode>General</c:formatCode>
                <c:ptCount val="3"/>
                <c:pt idx="0">
                  <c:v>71.7</c:v>
                </c:pt>
                <c:pt idx="1">
                  <c:v>20.38</c:v>
                </c:pt>
                <c:pt idx="2">
                  <c:v>28.3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1D7-4215-86B5-037B176D211C}"/>
            </c:ext>
          </c:extLst>
        </c:ser>
        <c:ser>
          <c:idx val="1"/>
          <c:order val="1"/>
          <c:tx>
            <c:strRef>
              <c:f>Лист1!$B$26</c:f>
              <c:strCache>
                <c:ptCount val="1"/>
                <c:pt idx="0">
                  <c:v>7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Лист1!$H$24:$J$24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Лист1!$H$26:$J$26</c:f>
              <c:numCache>
                <c:formatCode>General</c:formatCode>
                <c:ptCount val="3"/>
                <c:pt idx="0">
                  <c:v>70.289999999999992</c:v>
                </c:pt>
                <c:pt idx="1">
                  <c:v>17.39</c:v>
                </c:pt>
                <c:pt idx="2">
                  <c:v>29.71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1D7-4215-86B5-037B176D211C}"/>
            </c:ext>
          </c:extLst>
        </c:ser>
        <c:ser>
          <c:idx val="2"/>
          <c:order val="2"/>
          <c:tx>
            <c:strRef>
              <c:f>Лист1!$B$27</c:f>
              <c:strCache>
                <c:ptCount val="1"/>
                <c:pt idx="0">
                  <c:v>8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Лист1!$H$24:$J$24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Лист1!$H$27:$J$27</c:f>
              <c:numCache>
                <c:formatCode>General</c:formatCode>
                <c:ptCount val="3"/>
                <c:pt idx="0">
                  <c:v>72.25</c:v>
                </c:pt>
                <c:pt idx="1">
                  <c:v>22.47</c:v>
                </c:pt>
                <c:pt idx="2">
                  <c:v>27.75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1D7-4215-86B5-037B176D211C}"/>
            </c:ext>
          </c:extLst>
        </c:ser>
        <c:ser>
          <c:idx val="3"/>
          <c:order val="3"/>
          <c:tx>
            <c:strRef>
              <c:f>Лист1!$B$28</c:f>
              <c:strCache>
                <c:ptCount val="1"/>
                <c:pt idx="0">
                  <c:v>9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Лист1!$H$24:$J$24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Лист1!$H$28:$J$28</c:f>
              <c:numCache>
                <c:formatCode>General</c:formatCode>
                <c:ptCount val="3"/>
                <c:pt idx="0">
                  <c:v>71.83</c:v>
                </c:pt>
                <c:pt idx="1">
                  <c:v>12.68</c:v>
                </c:pt>
                <c:pt idx="2">
                  <c:v>28.17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1D7-4215-86B5-037B176D21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8549336"/>
        <c:axId val="188546984"/>
      </c:barChart>
      <c:catAx>
        <c:axId val="1885493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8546984"/>
        <c:crosses val="autoZero"/>
        <c:auto val="1"/>
        <c:lblAlgn val="ctr"/>
        <c:lblOffset val="100"/>
        <c:noMultiLvlLbl val="0"/>
      </c:catAx>
      <c:valAx>
        <c:axId val="1885469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854933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2E67C2-A8A8-4CF1-B9CC-CA8AADACEC2C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C7B0115C-2D86-4ACD-9E34-22221E89DA8B}">
      <dgm:prSet phldrT="[Текст]"/>
      <dgm:spPr/>
      <dgm:t>
        <a:bodyPr/>
        <a:lstStyle/>
        <a:p>
          <a:r>
            <a:rPr lang="ru-RU" dirty="0" smtClean="0"/>
            <a:t>Анкетирование участников образовательного процесса </a:t>
          </a:r>
          <a:endParaRPr lang="ru-RU" dirty="0"/>
        </a:p>
      </dgm:t>
    </dgm:pt>
    <dgm:pt modelId="{10281E85-1926-4FCA-9D6C-1BFE42984A85}" type="parTrans" cxnId="{DE695C53-8FE2-4FC6-B61D-54BB7D4ABC1E}">
      <dgm:prSet/>
      <dgm:spPr/>
      <dgm:t>
        <a:bodyPr/>
        <a:lstStyle/>
        <a:p>
          <a:endParaRPr lang="ru-RU"/>
        </a:p>
      </dgm:t>
    </dgm:pt>
    <dgm:pt modelId="{36F20378-AAB1-445D-B6B8-42B2E0DBB9D3}" type="sibTrans" cxnId="{DE695C53-8FE2-4FC6-B61D-54BB7D4ABC1E}">
      <dgm:prSet/>
      <dgm:spPr/>
      <dgm:t>
        <a:bodyPr/>
        <a:lstStyle/>
        <a:p>
          <a:endParaRPr lang="ru-RU"/>
        </a:p>
      </dgm:t>
    </dgm:pt>
    <dgm:pt modelId="{50EF0341-C757-491E-9349-AD9B1C578429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/>
            <a:t>Встречи с кураторами</a:t>
          </a:r>
        </a:p>
        <a:p>
          <a:pPr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FE22683E-C1AC-4051-B20D-2130D0D457C2}" type="parTrans" cxnId="{DE15869C-5E6D-427A-97DF-1C3A3CA91E5A}">
      <dgm:prSet/>
      <dgm:spPr/>
      <dgm:t>
        <a:bodyPr/>
        <a:lstStyle/>
        <a:p>
          <a:endParaRPr lang="ru-RU"/>
        </a:p>
      </dgm:t>
    </dgm:pt>
    <dgm:pt modelId="{7A66604B-D6DD-4F8B-A4D2-6E4A7895CA79}" type="sibTrans" cxnId="{DE15869C-5E6D-427A-97DF-1C3A3CA91E5A}">
      <dgm:prSet/>
      <dgm:spPr/>
      <dgm:t>
        <a:bodyPr/>
        <a:lstStyle/>
        <a:p>
          <a:endParaRPr lang="ru-RU"/>
        </a:p>
      </dgm:t>
    </dgm:pt>
    <dgm:pt modelId="{E3D7ED6F-EDC0-40D2-8019-5463AAE55977}">
      <dgm:prSet phldrT="[Текст]"/>
      <dgm:spPr/>
      <dgm:t>
        <a:bodyPr/>
        <a:lstStyle/>
        <a:p>
          <a:r>
            <a:rPr lang="ru-RU" dirty="0" smtClean="0"/>
            <a:t>Формирование дорожных карт</a:t>
          </a:r>
          <a:endParaRPr lang="ru-RU" dirty="0"/>
        </a:p>
      </dgm:t>
    </dgm:pt>
    <dgm:pt modelId="{CC21B36E-C1CF-496E-A29E-E3C1DCC73934}" type="parTrans" cxnId="{A673AFD3-A77B-4861-9B8B-60C49539C345}">
      <dgm:prSet/>
      <dgm:spPr/>
      <dgm:t>
        <a:bodyPr/>
        <a:lstStyle/>
        <a:p>
          <a:endParaRPr lang="ru-RU"/>
        </a:p>
      </dgm:t>
    </dgm:pt>
    <dgm:pt modelId="{367C026F-BB60-4B8D-9F16-C1E5314BDB49}" type="sibTrans" cxnId="{A673AFD3-A77B-4861-9B8B-60C49539C345}">
      <dgm:prSet/>
      <dgm:spPr/>
      <dgm:t>
        <a:bodyPr/>
        <a:lstStyle/>
        <a:p>
          <a:endParaRPr lang="ru-RU"/>
        </a:p>
      </dgm:t>
    </dgm:pt>
    <dgm:pt modelId="{06865273-D67D-45C8-B434-D8F98C8153AB}" type="pres">
      <dgm:prSet presAssocID="{C92E67C2-A8A8-4CF1-B9CC-CA8AADACEC2C}" presName="compositeShape" presStyleCnt="0">
        <dgm:presLayoutVars>
          <dgm:dir/>
          <dgm:resizeHandles/>
        </dgm:presLayoutVars>
      </dgm:prSet>
      <dgm:spPr/>
    </dgm:pt>
    <dgm:pt modelId="{52A7E77F-C302-4D1F-9E3F-2F652DA87A1C}" type="pres">
      <dgm:prSet presAssocID="{C92E67C2-A8A8-4CF1-B9CC-CA8AADACEC2C}" presName="pyramid" presStyleLbl="node1" presStyleIdx="0" presStyleCnt="1" custLinFactNeighborX="9341" custLinFactNeighborY="-4816"/>
      <dgm:spPr/>
    </dgm:pt>
    <dgm:pt modelId="{BE98ABD8-EDCF-4481-B5C4-C65370B0FA10}" type="pres">
      <dgm:prSet presAssocID="{C92E67C2-A8A8-4CF1-B9CC-CA8AADACEC2C}" presName="theList" presStyleCnt="0"/>
      <dgm:spPr/>
    </dgm:pt>
    <dgm:pt modelId="{FDE51B71-BBFA-4E8C-8269-313BEC1FADA6}" type="pres">
      <dgm:prSet presAssocID="{C7B0115C-2D86-4ACD-9E34-22221E89DA8B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F3C47A-C243-410C-96A1-5FCE67535054}" type="pres">
      <dgm:prSet presAssocID="{C7B0115C-2D86-4ACD-9E34-22221E89DA8B}" presName="aSpace" presStyleCnt="0"/>
      <dgm:spPr/>
    </dgm:pt>
    <dgm:pt modelId="{F3C80472-7121-43D4-9CD9-232EDF6674C8}" type="pres">
      <dgm:prSet presAssocID="{50EF0341-C757-491E-9349-AD9B1C578429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C951E4-E5D5-4DBA-AAB4-B85F080BAC4D}" type="pres">
      <dgm:prSet presAssocID="{50EF0341-C757-491E-9349-AD9B1C578429}" presName="aSpace" presStyleCnt="0"/>
      <dgm:spPr/>
    </dgm:pt>
    <dgm:pt modelId="{C47BCE90-7CDC-43B7-AAD5-B30E64DD5E3E}" type="pres">
      <dgm:prSet presAssocID="{E3D7ED6F-EDC0-40D2-8019-5463AAE55977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EBEF62-8698-4B5B-9743-26F48ED9E8EB}" type="pres">
      <dgm:prSet presAssocID="{E3D7ED6F-EDC0-40D2-8019-5463AAE55977}" presName="aSpace" presStyleCnt="0"/>
      <dgm:spPr/>
    </dgm:pt>
  </dgm:ptLst>
  <dgm:cxnLst>
    <dgm:cxn modelId="{3D4848F1-0ED9-43BD-92F0-1160C602B554}" type="presOf" srcId="{C7B0115C-2D86-4ACD-9E34-22221E89DA8B}" destId="{FDE51B71-BBFA-4E8C-8269-313BEC1FADA6}" srcOrd="0" destOrd="0" presId="urn:microsoft.com/office/officeart/2005/8/layout/pyramid2"/>
    <dgm:cxn modelId="{DE15869C-5E6D-427A-97DF-1C3A3CA91E5A}" srcId="{C92E67C2-A8A8-4CF1-B9CC-CA8AADACEC2C}" destId="{50EF0341-C757-491E-9349-AD9B1C578429}" srcOrd="1" destOrd="0" parTransId="{FE22683E-C1AC-4051-B20D-2130D0D457C2}" sibTransId="{7A66604B-D6DD-4F8B-A4D2-6E4A7895CA79}"/>
    <dgm:cxn modelId="{DE695C53-8FE2-4FC6-B61D-54BB7D4ABC1E}" srcId="{C92E67C2-A8A8-4CF1-B9CC-CA8AADACEC2C}" destId="{C7B0115C-2D86-4ACD-9E34-22221E89DA8B}" srcOrd="0" destOrd="0" parTransId="{10281E85-1926-4FCA-9D6C-1BFE42984A85}" sibTransId="{36F20378-AAB1-445D-B6B8-42B2E0DBB9D3}"/>
    <dgm:cxn modelId="{359A922D-AB04-44B4-B99C-2E6CCC197D46}" type="presOf" srcId="{E3D7ED6F-EDC0-40D2-8019-5463AAE55977}" destId="{C47BCE90-7CDC-43B7-AAD5-B30E64DD5E3E}" srcOrd="0" destOrd="0" presId="urn:microsoft.com/office/officeart/2005/8/layout/pyramid2"/>
    <dgm:cxn modelId="{07CE88E0-37D7-44FB-BE90-0FC8AE44D813}" type="presOf" srcId="{C92E67C2-A8A8-4CF1-B9CC-CA8AADACEC2C}" destId="{06865273-D67D-45C8-B434-D8F98C8153AB}" srcOrd="0" destOrd="0" presId="urn:microsoft.com/office/officeart/2005/8/layout/pyramid2"/>
    <dgm:cxn modelId="{A673AFD3-A77B-4861-9B8B-60C49539C345}" srcId="{C92E67C2-A8A8-4CF1-B9CC-CA8AADACEC2C}" destId="{E3D7ED6F-EDC0-40D2-8019-5463AAE55977}" srcOrd="2" destOrd="0" parTransId="{CC21B36E-C1CF-496E-A29E-E3C1DCC73934}" sibTransId="{367C026F-BB60-4B8D-9F16-C1E5314BDB49}"/>
    <dgm:cxn modelId="{FD8360E5-364B-42AC-82E8-88F641F6E80C}" type="presOf" srcId="{50EF0341-C757-491E-9349-AD9B1C578429}" destId="{F3C80472-7121-43D4-9CD9-232EDF6674C8}" srcOrd="0" destOrd="0" presId="urn:microsoft.com/office/officeart/2005/8/layout/pyramid2"/>
    <dgm:cxn modelId="{0CC29DAB-0C2E-4555-83B7-135E5246262C}" type="presParOf" srcId="{06865273-D67D-45C8-B434-D8F98C8153AB}" destId="{52A7E77F-C302-4D1F-9E3F-2F652DA87A1C}" srcOrd="0" destOrd="0" presId="urn:microsoft.com/office/officeart/2005/8/layout/pyramid2"/>
    <dgm:cxn modelId="{95F50AB7-012C-44CA-BD35-DA775E775177}" type="presParOf" srcId="{06865273-D67D-45C8-B434-D8F98C8153AB}" destId="{BE98ABD8-EDCF-4481-B5C4-C65370B0FA10}" srcOrd="1" destOrd="0" presId="urn:microsoft.com/office/officeart/2005/8/layout/pyramid2"/>
    <dgm:cxn modelId="{B32B9F54-DE35-49C6-AC96-2A6CEF8DB188}" type="presParOf" srcId="{BE98ABD8-EDCF-4481-B5C4-C65370B0FA10}" destId="{FDE51B71-BBFA-4E8C-8269-313BEC1FADA6}" srcOrd="0" destOrd="0" presId="urn:microsoft.com/office/officeart/2005/8/layout/pyramid2"/>
    <dgm:cxn modelId="{D164A3FC-83F4-43D5-8491-76DBC7A1EC70}" type="presParOf" srcId="{BE98ABD8-EDCF-4481-B5C4-C65370B0FA10}" destId="{BEF3C47A-C243-410C-96A1-5FCE67535054}" srcOrd="1" destOrd="0" presId="urn:microsoft.com/office/officeart/2005/8/layout/pyramid2"/>
    <dgm:cxn modelId="{40CCCE88-CB39-42AC-A65B-E08253C4C5F7}" type="presParOf" srcId="{BE98ABD8-EDCF-4481-B5C4-C65370B0FA10}" destId="{F3C80472-7121-43D4-9CD9-232EDF6674C8}" srcOrd="2" destOrd="0" presId="urn:microsoft.com/office/officeart/2005/8/layout/pyramid2"/>
    <dgm:cxn modelId="{C9C9B9D0-917F-4F88-BD87-1955CB85F064}" type="presParOf" srcId="{BE98ABD8-EDCF-4481-B5C4-C65370B0FA10}" destId="{12C951E4-E5D5-4DBA-AAB4-B85F080BAC4D}" srcOrd="3" destOrd="0" presId="urn:microsoft.com/office/officeart/2005/8/layout/pyramid2"/>
    <dgm:cxn modelId="{653F76C4-F804-403C-B1DE-A2AE97CED6AA}" type="presParOf" srcId="{BE98ABD8-EDCF-4481-B5C4-C65370B0FA10}" destId="{C47BCE90-7CDC-43B7-AAD5-B30E64DD5E3E}" srcOrd="4" destOrd="0" presId="urn:microsoft.com/office/officeart/2005/8/layout/pyramid2"/>
    <dgm:cxn modelId="{0E062672-BBF1-4A5D-8E08-C5F05B32E9C3}" type="presParOf" srcId="{BE98ABD8-EDCF-4481-B5C4-C65370B0FA10}" destId="{D2EBEF62-8698-4B5B-9743-26F48ED9E8EB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A57D14-384D-4A42-8504-522CE0F8779F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1BCA41E-4190-4D23-AEA5-0AC41E4BEEBF}">
      <dgm:prSet phldrT="[Текст]"/>
      <dgm:spPr/>
      <dgm:t>
        <a:bodyPr/>
        <a:lstStyle/>
        <a:p>
          <a:r>
            <a:rPr lang="ru-RU" dirty="0" smtClean="0"/>
            <a:t>Устранение дефицита педагогических кадров</a:t>
          </a:r>
          <a:endParaRPr lang="ru-RU" dirty="0"/>
        </a:p>
      </dgm:t>
    </dgm:pt>
    <dgm:pt modelId="{B1B8F44A-542B-4C57-BA57-7743B73C95A0}" type="parTrans" cxnId="{B725956C-DD1B-4E6F-97D7-C7D55354B6B3}">
      <dgm:prSet/>
      <dgm:spPr/>
      <dgm:t>
        <a:bodyPr/>
        <a:lstStyle/>
        <a:p>
          <a:endParaRPr lang="ru-RU"/>
        </a:p>
      </dgm:t>
    </dgm:pt>
    <dgm:pt modelId="{C15AFE29-0E2E-449C-A6EB-01788FCB5F38}" type="sibTrans" cxnId="{B725956C-DD1B-4E6F-97D7-C7D55354B6B3}">
      <dgm:prSet/>
      <dgm:spPr/>
      <dgm:t>
        <a:bodyPr/>
        <a:lstStyle/>
        <a:p>
          <a:endParaRPr lang="ru-RU"/>
        </a:p>
      </dgm:t>
    </dgm:pt>
    <dgm:pt modelId="{B2780943-09B1-4ECB-958D-FB4D5DC6E927}">
      <dgm:prSet phldrT="[Текст]"/>
      <dgm:spPr/>
      <dgm:t>
        <a:bodyPr/>
        <a:lstStyle/>
        <a:p>
          <a:r>
            <a:rPr lang="ru-RU" dirty="0" smtClean="0"/>
            <a:t>Выстраивание взаимоотношений школы с родителями</a:t>
          </a:r>
          <a:endParaRPr lang="ru-RU" dirty="0"/>
        </a:p>
      </dgm:t>
    </dgm:pt>
    <dgm:pt modelId="{3D9FFE82-BEB7-460F-88A3-F7A6B3A482D2}" type="parTrans" cxnId="{0992BD62-5A82-4F26-8360-43367ED80CC2}">
      <dgm:prSet/>
      <dgm:spPr/>
      <dgm:t>
        <a:bodyPr/>
        <a:lstStyle/>
        <a:p>
          <a:endParaRPr lang="ru-RU"/>
        </a:p>
      </dgm:t>
    </dgm:pt>
    <dgm:pt modelId="{6714E1A2-53F5-4A66-B272-E1820F36D2B1}" type="sibTrans" cxnId="{0992BD62-5A82-4F26-8360-43367ED80CC2}">
      <dgm:prSet/>
      <dgm:spPr/>
      <dgm:t>
        <a:bodyPr/>
        <a:lstStyle/>
        <a:p>
          <a:endParaRPr lang="ru-RU"/>
        </a:p>
      </dgm:t>
    </dgm:pt>
    <dgm:pt modelId="{D9CD2FA7-42BF-4A19-BBE3-08A0C3825A8A}">
      <dgm:prSet phldrT="[Текст]"/>
      <dgm:spPr/>
      <dgm:t>
        <a:bodyPr/>
        <a:lstStyle/>
        <a:p>
          <a:r>
            <a:rPr lang="ru-RU" smtClean="0"/>
            <a:t>система мониторинга качества повышения квалификации</a:t>
          </a:r>
          <a:endParaRPr lang="ru-RU"/>
        </a:p>
      </dgm:t>
    </dgm:pt>
    <dgm:pt modelId="{90C64E8F-C8CB-4DA8-AF37-96AF76135CEC}" type="parTrans" cxnId="{2C469D6B-7625-4E80-A13A-81033BF05EF0}">
      <dgm:prSet/>
      <dgm:spPr/>
      <dgm:t>
        <a:bodyPr/>
        <a:lstStyle/>
        <a:p>
          <a:endParaRPr lang="ru-RU"/>
        </a:p>
      </dgm:t>
    </dgm:pt>
    <dgm:pt modelId="{BD62CF06-2AB7-4C96-98C4-F49B8164419D}" type="sibTrans" cxnId="{2C469D6B-7625-4E80-A13A-81033BF05EF0}">
      <dgm:prSet/>
      <dgm:spPr/>
      <dgm:t>
        <a:bodyPr/>
        <a:lstStyle/>
        <a:p>
          <a:endParaRPr lang="ru-RU"/>
        </a:p>
      </dgm:t>
    </dgm:pt>
    <dgm:pt modelId="{56F448F5-A6D7-47C5-A299-E14400804131}">
      <dgm:prSet phldrT="[Текст]"/>
      <dgm:spPr/>
      <dgm:t>
        <a:bodyPr/>
        <a:lstStyle/>
        <a:p>
          <a:r>
            <a:rPr lang="ru-RU" dirty="0" smtClean="0"/>
            <a:t>Повышение уровня оснащения школы</a:t>
          </a:r>
          <a:endParaRPr lang="ru-RU" dirty="0"/>
        </a:p>
      </dgm:t>
    </dgm:pt>
    <dgm:pt modelId="{7EC12427-5B08-4194-9132-448481193219}" type="parTrans" cxnId="{B2721D2E-9473-4A50-B1DF-B088FC8E88A3}">
      <dgm:prSet/>
      <dgm:spPr/>
      <dgm:t>
        <a:bodyPr/>
        <a:lstStyle/>
        <a:p>
          <a:endParaRPr lang="ru-RU"/>
        </a:p>
      </dgm:t>
    </dgm:pt>
    <dgm:pt modelId="{86FF1FB8-CB69-40B9-84F6-01126FCC8F2B}" type="sibTrans" cxnId="{B2721D2E-9473-4A50-B1DF-B088FC8E88A3}">
      <dgm:prSet/>
      <dgm:spPr/>
      <dgm:t>
        <a:bodyPr/>
        <a:lstStyle/>
        <a:p>
          <a:endParaRPr lang="ru-RU"/>
        </a:p>
      </dgm:t>
    </dgm:pt>
    <dgm:pt modelId="{C1C6F47D-1432-44DC-9CDD-4D1CF43AB90D}">
      <dgm:prSet phldrT="[Текст]"/>
      <dgm:spPr/>
      <dgm:t>
        <a:bodyPr/>
        <a:lstStyle/>
        <a:p>
          <a:r>
            <a:rPr lang="ru-RU" dirty="0" smtClean="0"/>
            <a:t>Повышение учебной мотивации школьников</a:t>
          </a:r>
          <a:endParaRPr lang="ru-RU" dirty="0"/>
        </a:p>
      </dgm:t>
    </dgm:pt>
    <dgm:pt modelId="{672792D8-45A6-4AFF-9592-EC846E648512}" type="parTrans" cxnId="{B0205C1C-8595-48E0-BFA4-47207696A238}">
      <dgm:prSet/>
      <dgm:spPr/>
      <dgm:t>
        <a:bodyPr/>
        <a:lstStyle/>
        <a:p>
          <a:endParaRPr lang="ru-RU"/>
        </a:p>
      </dgm:t>
    </dgm:pt>
    <dgm:pt modelId="{44F8BF44-8C82-4E89-9E76-C0A7509FD40C}" type="sibTrans" cxnId="{B0205C1C-8595-48E0-BFA4-47207696A238}">
      <dgm:prSet/>
      <dgm:spPr/>
      <dgm:t>
        <a:bodyPr/>
        <a:lstStyle/>
        <a:p>
          <a:endParaRPr lang="ru-RU"/>
        </a:p>
      </dgm:t>
    </dgm:pt>
    <dgm:pt modelId="{6C7D103B-78B8-4B7C-92D0-A5BEEA9ECC4D}">
      <dgm:prSet phldrT="[Текст]"/>
      <dgm:spPr/>
      <dgm:t>
        <a:bodyPr/>
        <a:lstStyle/>
        <a:p>
          <a:r>
            <a:rPr lang="ru-RU" dirty="0" err="1" smtClean="0"/>
            <a:t>Внутришкольная</a:t>
          </a:r>
          <a:r>
            <a:rPr lang="ru-RU" dirty="0" smtClean="0"/>
            <a:t> система объективной оценки качества обучения</a:t>
          </a:r>
          <a:endParaRPr lang="ru-RU" dirty="0"/>
        </a:p>
      </dgm:t>
    </dgm:pt>
    <dgm:pt modelId="{4EFBD844-6295-47BE-931C-9B90E93F1B76}" type="parTrans" cxnId="{317A0599-8C9C-4623-B1A4-FE640C80435A}">
      <dgm:prSet/>
      <dgm:spPr/>
      <dgm:t>
        <a:bodyPr/>
        <a:lstStyle/>
        <a:p>
          <a:endParaRPr lang="ru-RU"/>
        </a:p>
      </dgm:t>
    </dgm:pt>
    <dgm:pt modelId="{D98BDDDA-54B4-4CCA-9ABD-D034B27F1E46}" type="sibTrans" cxnId="{317A0599-8C9C-4623-B1A4-FE640C80435A}">
      <dgm:prSet/>
      <dgm:spPr/>
      <dgm:t>
        <a:bodyPr/>
        <a:lstStyle/>
        <a:p>
          <a:endParaRPr lang="ru-RU"/>
        </a:p>
      </dgm:t>
    </dgm:pt>
    <dgm:pt modelId="{9B55BFDC-B27B-43D8-BE79-830869949E0D}">
      <dgm:prSet phldrT="[Текст]"/>
      <dgm:spPr/>
      <dgm:t>
        <a:bodyPr/>
        <a:lstStyle/>
        <a:p>
          <a:r>
            <a:rPr lang="ru-RU" dirty="0" smtClean="0"/>
            <a:t>система методического сопровождения педагогов</a:t>
          </a:r>
          <a:endParaRPr lang="ru-RU" dirty="0"/>
        </a:p>
      </dgm:t>
    </dgm:pt>
    <dgm:pt modelId="{A14DF746-C3B9-447A-8CDC-55356078EF89}" type="parTrans" cxnId="{125C84BC-9162-4D15-A4B0-D83B5C6B3CE0}">
      <dgm:prSet/>
      <dgm:spPr/>
      <dgm:t>
        <a:bodyPr/>
        <a:lstStyle/>
        <a:p>
          <a:endParaRPr lang="ru-RU"/>
        </a:p>
      </dgm:t>
    </dgm:pt>
    <dgm:pt modelId="{E2B9308A-DB08-4572-B7B3-7B1F27F8CA4E}" type="sibTrans" cxnId="{125C84BC-9162-4D15-A4B0-D83B5C6B3CE0}">
      <dgm:prSet/>
      <dgm:spPr/>
      <dgm:t>
        <a:bodyPr/>
        <a:lstStyle/>
        <a:p>
          <a:endParaRPr lang="ru-RU"/>
        </a:p>
      </dgm:t>
    </dgm:pt>
    <dgm:pt modelId="{733D2BEE-39CF-4480-835A-ED34E57A1E48}">
      <dgm:prSet phldrT="[Текст]"/>
      <dgm:spPr/>
      <dgm:t>
        <a:bodyPr/>
        <a:lstStyle/>
        <a:p>
          <a:r>
            <a:rPr lang="ru-RU" dirty="0" smtClean="0"/>
            <a:t>Снижение уровня учебной </a:t>
          </a:r>
          <a:r>
            <a:rPr lang="ru-RU" dirty="0" err="1" smtClean="0"/>
            <a:t>неуспешности</a:t>
          </a:r>
          <a:endParaRPr lang="ru-RU" dirty="0"/>
        </a:p>
      </dgm:t>
    </dgm:pt>
    <dgm:pt modelId="{7B2128D5-7C59-4845-A6F4-389EA23E421C}" type="parTrans" cxnId="{3D4314EE-CF8E-4A7E-B70B-967964270F83}">
      <dgm:prSet/>
      <dgm:spPr/>
      <dgm:t>
        <a:bodyPr/>
        <a:lstStyle/>
        <a:p>
          <a:endParaRPr lang="ru-RU"/>
        </a:p>
      </dgm:t>
    </dgm:pt>
    <dgm:pt modelId="{4E56C75C-9899-4A33-A582-C7B21E45A3D6}" type="sibTrans" cxnId="{3D4314EE-CF8E-4A7E-B70B-967964270F83}">
      <dgm:prSet/>
      <dgm:spPr/>
      <dgm:t>
        <a:bodyPr/>
        <a:lstStyle/>
        <a:p>
          <a:endParaRPr lang="ru-RU"/>
        </a:p>
      </dgm:t>
    </dgm:pt>
    <dgm:pt modelId="{104BCE6F-083C-4239-9381-12CAC601C84F}">
      <dgm:prSet phldrT="[Текст]"/>
      <dgm:spPr/>
      <dgm:t>
        <a:bodyPr/>
        <a:lstStyle/>
        <a:p>
          <a:r>
            <a:rPr lang="ru-RU" dirty="0" smtClean="0"/>
            <a:t>Повышение школьного благополучия</a:t>
          </a:r>
          <a:endParaRPr lang="ru-RU" dirty="0"/>
        </a:p>
      </dgm:t>
    </dgm:pt>
    <dgm:pt modelId="{CE73AA4C-359B-4D35-AD17-3462CC138155}" type="parTrans" cxnId="{67AD403B-32BC-4932-872A-9ADA9BD6EFB6}">
      <dgm:prSet/>
      <dgm:spPr/>
      <dgm:t>
        <a:bodyPr/>
        <a:lstStyle/>
        <a:p>
          <a:endParaRPr lang="ru-RU"/>
        </a:p>
      </dgm:t>
    </dgm:pt>
    <dgm:pt modelId="{452EC5DC-EFA5-42F3-A090-DA7B98E8FB39}" type="sibTrans" cxnId="{67AD403B-32BC-4932-872A-9ADA9BD6EFB6}">
      <dgm:prSet/>
      <dgm:spPr/>
      <dgm:t>
        <a:bodyPr/>
        <a:lstStyle/>
        <a:p>
          <a:endParaRPr lang="ru-RU"/>
        </a:p>
      </dgm:t>
    </dgm:pt>
    <dgm:pt modelId="{2033CD5F-4377-4702-84FD-35C251A8941D}" type="pres">
      <dgm:prSet presAssocID="{FCA57D14-384D-4A42-8504-522CE0F8779F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888551D4-3A98-476F-9860-2E53F9581909}" type="pres">
      <dgm:prSet presAssocID="{41BCA41E-4190-4D23-AEA5-0AC41E4BEEBF}" presName="compNode" presStyleCnt="0"/>
      <dgm:spPr/>
    </dgm:pt>
    <dgm:pt modelId="{EE41718C-A2F9-4D2B-9BD6-6D4B207E0D9C}" type="pres">
      <dgm:prSet presAssocID="{41BCA41E-4190-4D23-AEA5-0AC41E4BEEBF}" presName="dummyConnPt" presStyleCnt="0"/>
      <dgm:spPr/>
    </dgm:pt>
    <dgm:pt modelId="{B0305749-E083-4452-BE47-6022B6F665CF}" type="pres">
      <dgm:prSet presAssocID="{41BCA41E-4190-4D23-AEA5-0AC41E4BEEBF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AE1B8D-05AD-4BCF-9356-A6C8FF8D500C}" type="pres">
      <dgm:prSet presAssocID="{C15AFE29-0E2E-449C-A6EB-01788FCB5F38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62918C5C-E4F5-4EF4-BDFB-E1A4C843B0AF}" type="pres">
      <dgm:prSet presAssocID="{B2780943-09B1-4ECB-958D-FB4D5DC6E927}" presName="compNode" presStyleCnt="0"/>
      <dgm:spPr/>
    </dgm:pt>
    <dgm:pt modelId="{C531B8AD-F16F-4E06-8179-882C676C34FE}" type="pres">
      <dgm:prSet presAssocID="{B2780943-09B1-4ECB-958D-FB4D5DC6E927}" presName="dummyConnPt" presStyleCnt="0"/>
      <dgm:spPr/>
    </dgm:pt>
    <dgm:pt modelId="{C7C4E23B-C3E3-4367-BF44-4D6B669B0B22}" type="pres">
      <dgm:prSet presAssocID="{B2780943-09B1-4ECB-958D-FB4D5DC6E927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404872-D10B-4DC7-A95D-6B83CD585BF9}" type="pres">
      <dgm:prSet presAssocID="{6714E1A2-53F5-4A66-B272-E1820F36D2B1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A68D0852-55CF-4AAA-8376-A31D80E4EE74}" type="pres">
      <dgm:prSet presAssocID="{D9CD2FA7-42BF-4A19-BBE3-08A0C3825A8A}" presName="compNode" presStyleCnt="0"/>
      <dgm:spPr/>
    </dgm:pt>
    <dgm:pt modelId="{43ECE21A-B40E-43C5-A308-27852333079E}" type="pres">
      <dgm:prSet presAssocID="{D9CD2FA7-42BF-4A19-BBE3-08A0C3825A8A}" presName="dummyConnPt" presStyleCnt="0"/>
      <dgm:spPr/>
    </dgm:pt>
    <dgm:pt modelId="{6DBD0679-878A-44B6-BDA1-AE2D87B59959}" type="pres">
      <dgm:prSet presAssocID="{D9CD2FA7-42BF-4A19-BBE3-08A0C3825A8A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E4F905-AB28-4524-A6A4-7AD74CA6EC20}" type="pres">
      <dgm:prSet presAssocID="{BD62CF06-2AB7-4C96-98C4-F49B8164419D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9C2BFA7C-3C45-4064-97D4-957BC6676BD3}" type="pres">
      <dgm:prSet presAssocID="{56F448F5-A6D7-47C5-A299-E14400804131}" presName="compNode" presStyleCnt="0"/>
      <dgm:spPr/>
    </dgm:pt>
    <dgm:pt modelId="{62353C56-E971-4C4F-A63F-882C8D08F2B8}" type="pres">
      <dgm:prSet presAssocID="{56F448F5-A6D7-47C5-A299-E14400804131}" presName="dummyConnPt" presStyleCnt="0"/>
      <dgm:spPr/>
    </dgm:pt>
    <dgm:pt modelId="{F86B023B-9971-4CB5-A1B5-09E21D95B015}" type="pres">
      <dgm:prSet presAssocID="{56F448F5-A6D7-47C5-A299-E14400804131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19CBB7-B1B3-46E2-A54D-89B281BAE7F5}" type="pres">
      <dgm:prSet presAssocID="{86FF1FB8-CB69-40B9-84F6-01126FCC8F2B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01142128-2DE2-4978-8D3D-BAD51A738135}" type="pres">
      <dgm:prSet presAssocID="{C1C6F47D-1432-44DC-9CDD-4D1CF43AB90D}" presName="compNode" presStyleCnt="0"/>
      <dgm:spPr/>
    </dgm:pt>
    <dgm:pt modelId="{3903AD00-BFE1-4F01-902E-CC1315E3630C}" type="pres">
      <dgm:prSet presAssocID="{C1C6F47D-1432-44DC-9CDD-4D1CF43AB90D}" presName="dummyConnPt" presStyleCnt="0"/>
      <dgm:spPr/>
    </dgm:pt>
    <dgm:pt modelId="{01A72996-6A35-46FE-A3A6-36C535411783}" type="pres">
      <dgm:prSet presAssocID="{C1C6F47D-1432-44DC-9CDD-4D1CF43AB90D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6F2806-957E-4739-B551-8EA2FCFF42C1}" type="pres">
      <dgm:prSet presAssocID="{44F8BF44-8C82-4E89-9E76-C0A7509FD40C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11B0005C-9AB3-4357-BA1B-BB58DF3E6A04}" type="pres">
      <dgm:prSet presAssocID="{6C7D103B-78B8-4B7C-92D0-A5BEEA9ECC4D}" presName="compNode" presStyleCnt="0"/>
      <dgm:spPr/>
    </dgm:pt>
    <dgm:pt modelId="{8D7B4E01-8801-4196-84B0-5B350809EA50}" type="pres">
      <dgm:prSet presAssocID="{6C7D103B-78B8-4B7C-92D0-A5BEEA9ECC4D}" presName="dummyConnPt" presStyleCnt="0"/>
      <dgm:spPr/>
    </dgm:pt>
    <dgm:pt modelId="{C77A4924-BD4C-4A4C-9A32-CD4FEE5855BD}" type="pres">
      <dgm:prSet presAssocID="{6C7D103B-78B8-4B7C-92D0-A5BEEA9ECC4D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335DE1-FE34-4FB3-9F50-768AEC6200D9}" type="pres">
      <dgm:prSet presAssocID="{D98BDDDA-54B4-4CCA-9ABD-D034B27F1E46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8CEC4565-DCEB-405B-BD85-C7395B833196}" type="pres">
      <dgm:prSet presAssocID="{9B55BFDC-B27B-43D8-BE79-830869949E0D}" presName="compNode" presStyleCnt="0"/>
      <dgm:spPr/>
    </dgm:pt>
    <dgm:pt modelId="{5BB65F4B-6959-4BC6-98E6-69FDD8346A14}" type="pres">
      <dgm:prSet presAssocID="{9B55BFDC-B27B-43D8-BE79-830869949E0D}" presName="dummyConnPt" presStyleCnt="0"/>
      <dgm:spPr/>
    </dgm:pt>
    <dgm:pt modelId="{5C088E98-3EA8-4AAE-BA08-C962D1C66BAD}" type="pres">
      <dgm:prSet presAssocID="{9B55BFDC-B27B-43D8-BE79-830869949E0D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0033CA-A973-4047-A9D4-576ECB25EB49}" type="pres">
      <dgm:prSet presAssocID="{E2B9308A-DB08-4572-B7B3-7B1F27F8CA4E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EE3F1963-E5DD-4A8D-BC28-034FCE051C0D}" type="pres">
      <dgm:prSet presAssocID="{733D2BEE-39CF-4480-835A-ED34E57A1E48}" presName="compNode" presStyleCnt="0"/>
      <dgm:spPr/>
    </dgm:pt>
    <dgm:pt modelId="{A1B8D01B-FDBD-4518-8D68-D3D7A55E7503}" type="pres">
      <dgm:prSet presAssocID="{733D2BEE-39CF-4480-835A-ED34E57A1E48}" presName="dummyConnPt" presStyleCnt="0"/>
      <dgm:spPr/>
    </dgm:pt>
    <dgm:pt modelId="{639E6062-297C-407C-8896-1B68442D0702}" type="pres">
      <dgm:prSet presAssocID="{733D2BEE-39CF-4480-835A-ED34E57A1E48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F6B218-8498-43AE-8B51-B972DA1CFA2D}" type="pres">
      <dgm:prSet presAssocID="{4E56C75C-9899-4A33-A582-C7B21E45A3D6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55610575-87FC-4CDF-AA1F-D7E872FEEDCC}" type="pres">
      <dgm:prSet presAssocID="{104BCE6F-083C-4239-9381-12CAC601C84F}" presName="compNode" presStyleCnt="0"/>
      <dgm:spPr/>
    </dgm:pt>
    <dgm:pt modelId="{7BE2D6F5-FDCB-4672-9262-8044DB7337AE}" type="pres">
      <dgm:prSet presAssocID="{104BCE6F-083C-4239-9381-12CAC601C84F}" presName="dummyConnPt" presStyleCnt="0"/>
      <dgm:spPr/>
    </dgm:pt>
    <dgm:pt modelId="{988621B8-9A37-4809-A210-8A90578608F8}" type="pres">
      <dgm:prSet presAssocID="{104BCE6F-083C-4239-9381-12CAC601C84F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AD403B-32BC-4932-872A-9ADA9BD6EFB6}" srcId="{FCA57D14-384D-4A42-8504-522CE0F8779F}" destId="{104BCE6F-083C-4239-9381-12CAC601C84F}" srcOrd="8" destOrd="0" parTransId="{CE73AA4C-359B-4D35-AD17-3462CC138155}" sibTransId="{452EC5DC-EFA5-42F3-A090-DA7B98E8FB39}"/>
    <dgm:cxn modelId="{58CCEB57-E9E1-499B-BC5D-82CCB52CA6B9}" type="presOf" srcId="{E2B9308A-DB08-4572-B7B3-7B1F27F8CA4E}" destId="{120033CA-A973-4047-A9D4-576ECB25EB49}" srcOrd="0" destOrd="0" presId="urn:microsoft.com/office/officeart/2005/8/layout/bProcess4"/>
    <dgm:cxn modelId="{F69ADE55-4B49-4D2A-B265-D09C3B797BD7}" type="presOf" srcId="{C15AFE29-0E2E-449C-A6EB-01788FCB5F38}" destId="{C5AE1B8D-05AD-4BCF-9356-A6C8FF8D500C}" srcOrd="0" destOrd="0" presId="urn:microsoft.com/office/officeart/2005/8/layout/bProcess4"/>
    <dgm:cxn modelId="{3D4314EE-CF8E-4A7E-B70B-967964270F83}" srcId="{FCA57D14-384D-4A42-8504-522CE0F8779F}" destId="{733D2BEE-39CF-4480-835A-ED34E57A1E48}" srcOrd="7" destOrd="0" parTransId="{7B2128D5-7C59-4845-A6F4-389EA23E421C}" sibTransId="{4E56C75C-9899-4A33-A582-C7B21E45A3D6}"/>
    <dgm:cxn modelId="{7F1681A8-9E89-4348-94CF-37CECB1A4754}" type="presOf" srcId="{86FF1FB8-CB69-40B9-84F6-01126FCC8F2B}" destId="{F619CBB7-B1B3-46E2-A54D-89B281BAE7F5}" srcOrd="0" destOrd="0" presId="urn:microsoft.com/office/officeart/2005/8/layout/bProcess4"/>
    <dgm:cxn modelId="{125C84BC-9162-4D15-A4B0-D83B5C6B3CE0}" srcId="{FCA57D14-384D-4A42-8504-522CE0F8779F}" destId="{9B55BFDC-B27B-43D8-BE79-830869949E0D}" srcOrd="6" destOrd="0" parTransId="{A14DF746-C3B9-447A-8CDC-55356078EF89}" sibTransId="{E2B9308A-DB08-4572-B7B3-7B1F27F8CA4E}"/>
    <dgm:cxn modelId="{07496D1B-EA54-489C-9155-7ACBD917C3E8}" type="presOf" srcId="{FCA57D14-384D-4A42-8504-522CE0F8779F}" destId="{2033CD5F-4377-4702-84FD-35C251A8941D}" srcOrd="0" destOrd="0" presId="urn:microsoft.com/office/officeart/2005/8/layout/bProcess4"/>
    <dgm:cxn modelId="{50FFF533-B8CD-4A25-8F48-0BC9D0E21542}" type="presOf" srcId="{C1C6F47D-1432-44DC-9CDD-4D1CF43AB90D}" destId="{01A72996-6A35-46FE-A3A6-36C535411783}" srcOrd="0" destOrd="0" presId="urn:microsoft.com/office/officeart/2005/8/layout/bProcess4"/>
    <dgm:cxn modelId="{B0205C1C-8595-48E0-BFA4-47207696A238}" srcId="{FCA57D14-384D-4A42-8504-522CE0F8779F}" destId="{C1C6F47D-1432-44DC-9CDD-4D1CF43AB90D}" srcOrd="4" destOrd="0" parTransId="{672792D8-45A6-4AFF-9592-EC846E648512}" sibTransId="{44F8BF44-8C82-4E89-9E76-C0A7509FD40C}"/>
    <dgm:cxn modelId="{7200E068-D1AE-400E-BEB7-81D1ADCA2A96}" type="presOf" srcId="{B2780943-09B1-4ECB-958D-FB4D5DC6E927}" destId="{C7C4E23B-C3E3-4367-BF44-4D6B669B0B22}" srcOrd="0" destOrd="0" presId="urn:microsoft.com/office/officeart/2005/8/layout/bProcess4"/>
    <dgm:cxn modelId="{91BA6656-C985-4061-867E-1D0F464371B0}" type="presOf" srcId="{41BCA41E-4190-4D23-AEA5-0AC41E4BEEBF}" destId="{B0305749-E083-4452-BE47-6022B6F665CF}" srcOrd="0" destOrd="0" presId="urn:microsoft.com/office/officeart/2005/8/layout/bProcess4"/>
    <dgm:cxn modelId="{317A0599-8C9C-4623-B1A4-FE640C80435A}" srcId="{FCA57D14-384D-4A42-8504-522CE0F8779F}" destId="{6C7D103B-78B8-4B7C-92D0-A5BEEA9ECC4D}" srcOrd="5" destOrd="0" parTransId="{4EFBD844-6295-47BE-931C-9B90E93F1B76}" sibTransId="{D98BDDDA-54B4-4CCA-9ABD-D034B27F1E46}"/>
    <dgm:cxn modelId="{0992BD62-5A82-4F26-8360-43367ED80CC2}" srcId="{FCA57D14-384D-4A42-8504-522CE0F8779F}" destId="{B2780943-09B1-4ECB-958D-FB4D5DC6E927}" srcOrd="1" destOrd="0" parTransId="{3D9FFE82-BEB7-460F-88A3-F7A6B3A482D2}" sibTransId="{6714E1A2-53F5-4A66-B272-E1820F36D2B1}"/>
    <dgm:cxn modelId="{09FCC476-3E5A-41C2-AE61-AE880F34C784}" type="presOf" srcId="{9B55BFDC-B27B-43D8-BE79-830869949E0D}" destId="{5C088E98-3EA8-4AAE-BA08-C962D1C66BAD}" srcOrd="0" destOrd="0" presId="urn:microsoft.com/office/officeart/2005/8/layout/bProcess4"/>
    <dgm:cxn modelId="{FAC2D9FD-EFEF-4732-9EDE-56B4320EF719}" type="presOf" srcId="{6C7D103B-78B8-4B7C-92D0-A5BEEA9ECC4D}" destId="{C77A4924-BD4C-4A4C-9A32-CD4FEE5855BD}" srcOrd="0" destOrd="0" presId="urn:microsoft.com/office/officeart/2005/8/layout/bProcess4"/>
    <dgm:cxn modelId="{1712B321-4CA0-444B-A439-AE3478245F63}" type="presOf" srcId="{D98BDDDA-54B4-4CCA-9ABD-D034B27F1E46}" destId="{4B335DE1-FE34-4FB3-9F50-768AEC6200D9}" srcOrd="0" destOrd="0" presId="urn:microsoft.com/office/officeart/2005/8/layout/bProcess4"/>
    <dgm:cxn modelId="{B2721D2E-9473-4A50-B1DF-B088FC8E88A3}" srcId="{FCA57D14-384D-4A42-8504-522CE0F8779F}" destId="{56F448F5-A6D7-47C5-A299-E14400804131}" srcOrd="3" destOrd="0" parTransId="{7EC12427-5B08-4194-9132-448481193219}" sibTransId="{86FF1FB8-CB69-40B9-84F6-01126FCC8F2B}"/>
    <dgm:cxn modelId="{C9405314-5D93-4A68-8CDB-AB12B2F989AE}" type="presOf" srcId="{6714E1A2-53F5-4A66-B272-E1820F36D2B1}" destId="{17404872-D10B-4DC7-A95D-6B83CD585BF9}" srcOrd="0" destOrd="0" presId="urn:microsoft.com/office/officeart/2005/8/layout/bProcess4"/>
    <dgm:cxn modelId="{2C469D6B-7625-4E80-A13A-81033BF05EF0}" srcId="{FCA57D14-384D-4A42-8504-522CE0F8779F}" destId="{D9CD2FA7-42BF-4A19-BBE3-08A0C3825A8A}" srcOrd="2" destOrd="0" parTransId="{90C64E8F-C8CB-4DA8-AF37-96AF76135CEC}" sibTransId="{BD62CF06-2AB7-4C96-98C4-F49B8164419D}"/>
    <dgm:cxn modelId="{D43D154B-2F81-42EC-98BC-D70EC45568F2}" type="presOf" srcId="{D9CD2FA7-42BF-4A19-BBE3-08A0C3825A8A}" destId="{6DBD0679-878A-44B6-BDA1-AE2D87B59959}" srcOrd="0" destOrd="0" presId="urn:microsoft.com/office/officeart/2005/8/layout/bProcess4"/>
    <dgm:cxn modelId="{21B20CC6-7191-4A30-BDA9-E63EE4C334E2}" type="presOf" srcId="{104BCE6F-083C-4239-9381-12CAC601C84F}" destId="{988621B8-9A37-4809-A210-8A90578608F8}" srcOrd="0" destOrd="0" presId="urn:microsoft.com/office/officeart/2005/8/layout/bProcess4"/>
    <dgm:cxn modelId="{26AEF800-4C1F-445B-885B-233060697DA8}" type="presOf" srcId="{56F448F5-A6D7-47C5-A299-E14400804131}" destId="{F86B023B-9971-4CB5-A1B5-09E21D95B015}" srcOrd="0" destOrd="0" presId="urn:microsoft.com/office/officeart/2005/8/layout/bProcess4"/>
    <dgm:cxn modelId="{0A7DB145-A15B-4498-BD6A-D6086601D31C}" type="presOf" srcId="{4E56C75C-9899-4A33-A582-C7B21E45A3D6}" destId="{22F6B218-8498-43AE-8B51-B972DA1CFA2D}" srcOrd="0" destOrd="0" presId="urn:microsoft.com/office/officeart/2005/8/layout/bProcess4"/>
    <dgm:cxn modelId="{23EFB5EB-9E66-442B-B1B3-E66A164467E0}" type="presOf" srcId="{BD62CF06-2AB7-4C96-98C4-F49B8164419D}" destId="{F3E4F905-AB28-4524-A6A4-7AD74CA6EC20}" srcOrd="0" destOrd="0" presId="urn:microsoft.com/office/officeart/2005/8/layout/bProcess4"/>
    <dgm:cxn modelId="{E3D54563-3DF6-4844-AC96-FE41F8406B25}" type="presOf" srcId="{733D2BEE-39CF-4480-835A-ED34E57A1E48}" destId="{639E6062-297C-407C-8896-1B68442D0702}" srcOrd="0" destOrd="0" presId="urn:microsoft.com/office/officeart/2005/8/layout/bProcess4"/>
    <dgm:cxn modelId="{90F97579-EE46-4865-B87B-E689F7608B59}" type="presOf" srcId="{44F8BF44-8C82-4E89-9E76-C0A7509FD40C}" destId="{876F2806-957E-4739-B551-8EA2FCFF42C1}" srcOrd="0" destOrd="0" presId="urn:microsoft.com/office/officeart/2005/8/layout/bProcess4"/>
    <dgm:cxn modelId="{B725956C-DD1B-4E6F-97D7-C7D55354B6B3}" srcId="{FCA57D14-384D-4A42-8504-522CE0F8779F}" destId="{41BCA41E-4190-4D23-AEA5-0AC41E4BEEBF}" srcOrd="0" destOrd="0" parTransId="{B1B8F44A-542B-4C57-BA57-7743B73C95A0}" sibTransId="{C15AFE29-0E2E-449C-A6EB-01788FCB5F38}"/>
    <dgm:cxn modelId="{42A24520-6DF4-4023-A0C3-C02540C6C0FF}" type="presParOf" srcId="{2033CD5F-4377-4702-84FD-35C251A8941D}" destId="{888551D4-3A98-476F-9860-2E53F9581909}" srcOrd="0" destOrd="0" presId="urn:microsoft.com/office/officeart/2005/8/layout/bProcess4"/>
    <dgm:cxn modelId="{BEC90F7D-4356-41DB-9847-225C671E524B}" type="presParOf" srcId="{888551D4-3A98-476F-9860-2E53F9581909}" destId="{EE41718C-A2F9-4D2B-9BD6-6D4B207E0D9C}" srcOrd="0" destOrd="0" presId="urn:microsoft.com/office/officeart/2005/8/layout/bProcess4"/>
    <dgm:cxn modelId="{244397E0-DCDE-48C3-934F-B63B046331C7}" type="presParOf" srcId="{888551D4-3A98-476F-9860-2E53F9581909}" destId="{B0305749-E083-4452-BE47-6022B6F665CF}" srcOrd="1" destOrd="0" presId="urn:microsoft.com/office/officeart/2005/8/layout/bProcess4"/>
    <dgm:cxn modelId="{B713A90C-30DE-4083-98BF-7269530DC6CC}" type="presParOf" srcId="{2033CD5F-4377-4702-84FD-35C251A8941D}" destId="{C5AE1B8D-05AD-4BCF-9356-A6C8FF8D500C}" srcOrd="1" destOrd="0" presId="urn:microsoft.com/office/officeart/2005/8/layout/bProcess4"/>
    <dgm:cxn modelId="{85797BD4-F311-4217-B59D-E1BE1FE1E975}" type="presParOf" srcId="{2033CD5F-4377-4702-84FD-35C251A8941D}" destId="{62918C5C-E4F5-4EF4-BDFB-E1A4C843B0AF}" srcOrd="2" destOrd="0" presId="urn:microsoft.com/office/officeart/2005/8/layout/bProcess4"/>
    <dgm:cxn modelId="{5274C704-07BB-480F-A46A-8156A9C70DA0}" type="presParOf" srcId="{62918C5C-E4F5-4EF4-BDFB-E1A4C843B0AF}" destId="{C531B8AD-F16F-4E06-8179-882C676C34FE}" srcOrd="0" destOrd="0" presId="urn:microsoft.com/office/officeart/2005/8/layout/bProcess4"/>
    <dgm:cxn modelId="{3630B3F1-2085-4C42-ACDF-C67EF6AD137A}" type="presParOf" srcId="{62918C5C-E4F5-4EF4-BDFB-E1A4C843B0AF}" destId="{C7C4E23B-C3E3-4367-BF44-4D6B669B0B22}" srcOrd="1" destOrd="0" presId="urn:microsoft.com/office/officeart/2005/8/layout/bProcess4"/>
    <dgm:cxn modelId="{1E5D80A3-F95D-45E3-85E3-A14EE20B0525}" type="presParOf" srcId="{2033CD5F-4377-4702-84FD-35C251A8941D}" destId="{17404872-D10B-4DC7-A95D-6B83CD585BF9}" srcOrd="3" destOrd="0" presId="urn:microsoft.com/office/officeart/2005/8/layout/bProcess4"/>
    <dgm:cxn modelId="{08F3D8FB-53B4-4022-9C75-8811B4AF83C8}" type="presParOf" srcId="{2033CD5F-4377-4702-84FD-35C251A8941D}" destId="{A68D0852-55CF-4AAA-8376-A31D80E4EE74}" srcOrd="4" destOrd="0" presId="urn:microsoft.com/office/officeart/2005/8/layout/bProcess4"/>
    <dgm:cxn modelId="{7600CF3F-816C-4E3B-82F3-C7247DBEFF65}" type="presParOf" srcId="{A68D0852-55CF-4AAA-8376-A31D80E4EE74}" destId="{43ECE21A-B40E-43C5-A308-27852333079E}" srcOrd="0" destOrd="0" presId="urn:microsoft.com/office/officeart/2005/8/layout/bProcess4"/>
    <dgm:cxn modelId="{AC919113-17F6-4294-A39D-116C409C1269}" type="presParOf" srcId="{A68D0852-55CF-4AAA-8376-A31D80E4EE74}" destId="{6DBD0679-878A-44B6-BDA1-AE2D87B59959}" srcOrd="1" destOrd="0" presId="urn:microsoft.com/office/officeart/2005/8/layout/bProcess4"/>
    <dgm:cxn modelId="{61DD827A-4745-4F82-863B-6A812668B884}" type="presParOf" srcId="{2033CD5F-4377-4702-84FD-35C251A8941D}" destId="{F3E4F905-AB28-4524-A6A4-7AD74CA6EC20}" srcOrd="5" destOrd="0" presId="urn:microsoft.com/office/officeart/2005/8/layout/bProcess4"/>
    <dgm:cxn modelId="{E78434D7-BB89-48C2-8641-735DDAD9E3E1}" type="presParOf" srcId="{2033CD5F-4377-4702-84FD-35C251A8941D}" destId="{9C2BFA7C-3C45-4064-97D4-957BC6676BD3}" srcOrd="6" destOrd="0" presId="urn:microsoft.com/office/officeart/2005/8/layout/bProcess4"/>
    <dgm:cxn modelId="{CB3FBDAB-182A-4F55-A16A-704D1D55D99E}" type="presParOf" srcId="{9C2BFA7C-3C45-4064-97D4-957BC6676BD3}" destId="{62353C56-E971-4C4F-A63F-882C8D08F2B8}" srcOrd="0" destOrd="0" presId="urn:microsoft.com/office/officeart/2005/8/layout/bProcess4"/>
    <dgm:cxn modelId="{C481455E-991B-441E-8BB2-0F9AE2A30C59}" type="presParOf" srcId="{9C2BFA7C-3C45-4064-97D4-957BC6676BD3}" destId="{F86B023B-9971-4CB5-A1B5-09E21D95B015}" srcOrd="1" destOrd="0" presId="urn:microsoft.com/office/officeart/2005/8/layout/bProcess4"/>
    <dgm:cxn modelId="{15029182-1397-4B36-AF34-35425334EB49}" type="presParOf" srcId="{2033CD5F-4377-4702-84FD-35C251A8941D}" destId="{F619CBB7-B1B3-46E2-A54D-89B281BAE7F5}" srcOrd="7" destOrd="0" presId="urn:microsoft.com/office/officeart/2005/8/layout/bProcess4"/>
    <dgm:cxn modelId="{5C946A23-AB42-4AF8-9CD3-1BB89D23DAA0}" type="presParOf" srcId="{2033CD5F-4377-4702-84FD-35C251A8941D}" destId="{01142128-2DE2-4978-8D3D-BAD51A738135}" srcOrd="8" destOrd="0" presId="urn:microsoft.com/office/officeart/2005/8/layout/bProcess4"/>
    <dgm:cxn modelId="{9C84355D-ECC4-4A24-9CFE-9264AC3B564E}" type="presParOf" srcId="{01142128-2DE2-4978-8D3D-BAD51A738135}" destId="{3903AD00-BFE1-4F01-902E-CC1315E3630C}" srcOrd="0" destOrd="0" presId="urn:microsoft.com/office/officeart/2005/8/layout/bProcess4"/>
    <dgm:cxn modelId="{25653A39-A230-48B4-B280-6865C3A46E06}" type="presParOf" srcId="{01142128-2DE2-4978-8D3D-BAD51A738135}" destId="{01A72996-6A35-46FE-A3A6-36C535411783}" srcOrd="1" destOrd="0" presId="urn:microsoft.com/office/officeart/2005/8/layout/bProcess4"/>
    <dgm:cxn modelId="{B2E0AED8-6F5C-4427-881F-7A05939BA40C}" type="presParOf" srcId="{2033CD5F-4377-4702-84FD-35C251A8941D}" destId="{876F2806-957E-4739-B551-8EA2FCFF42C1}" srcOrd="9" destOrd="0" presId="urn:microsoft.com/office/officeart/2005/8/layout/bProcess4"/>
    <dgm:cxn modelId="{E5DCB6BD-A522-45E8-86C2-C74D3D5F7C1A}" type="presParOf" srcId="{2033CD5F-4377-4702-84FD-35C251A8941D}" destId="{11B0005C-9AB3-4357-BA1B-BB58DF3E6A04}" srcOrd="10" destOrd="0" presId="urn:microsoft.com/office/officeart/2005/8/layout/bProcess4"/>
    <dgm:cxn modelId="{4E71E887-4D72-4EC9-BF66-6F3C3CB9561A}" type="presParOf" srcId="{11B0005C-9AB3-4357-BA1B-BB58DF3E6A04}" destId="{8D7B4E01-8801-4196-84B0-5B350809EA50}" srcOrd="0" destOrd="0" presId="urn:microsoft.com/office/officeart/2005/8/layout/bProcess4"/>
    <dgm:cxn modelId="{16B8F05A-90FC-4DD7-BC74-C2395498EA06}" type="presParOf" srcId="{11B0005C-9AB3-4357-BA1B-BB58DF3E6A04}" destId="{C77A4924-BD4C-4A4C-9A32-CD4FEE5855BD}" srcOrd="1" destOrd="0" presId="urn:microsoft.com/office/officeart/2005/8/layout/bProcess4"/>
    <dgm:cxn modelId="{A3B6834A-4FDB-4974-9B4E-05D5AA5B53B7}" type="presParOf" srcId="{2033CD5F-4377-4702-84FD-35C251A8941D}" destId="{4B335DE1-FE34-4FB3-9F50-768AEC6200D9}" srcOrd="11" destOrd="0" presId="urn:microsoft.com/office/officeart/2005/8/layout/bProcess4"/>
    <dgm:cxn modelId="{FE4410A5-809A-4DBE-8F71-8307F6551F33}" type="presParOf" srcId="{2033CD5F-4377-4702-84FD-35C251A8941D}" destId="{8CEC4565-DCEB-405B-BD85-C7395B833196}" srcOrd="12" destOrd="0" presId="urn:microsoft.com/office/officeart/2005/8/layout/bProcess4"/>
    <dgm:cxn modelId="{F7D1BC7B-BBC9-4383-8815-2F0FB43C1721}" type="presParOf" srcId="{8CEC4565-DCEB-405B-BD85-C7395B833196}" destId="{5BB65F4B-6959-4BC6-98E6-69FDD8346A14}" srcOrd="0" destOrd="0" presId="urn:microsoft.com/office/officeart/2005/8/layout/bProcess4"/>
    <dgm:cxn modelId="{69CC124B-7FDE-4857-8FC3-BDB26B963FA2}" type="presParOf" srcId="{8CEC4565-DCEB-405B-BD85-C7395B833196}" destId="{5C088E98-3EA8-4AAE-BA08-C962D1C66BAD}" srcOrd="1" destOrd="0" presId="urn:microsoft.com/office/officeart/2005/8/layout/bProcess4"/>
    <dgm:cxn modelId="{5D0D1212-548A-4702-9F99-C3C36E8B011A}" type="presParOf" srcId="{2033CD5F-4377-4702-84FD-35C251A8941D}" destId="{120033CA-A973-4047-A9D4-576ECB25EB49}" srcOrd="13" destOrd="0" presId="urn:microsoft.com/office/officeart/2005/8/layout/bProcess4"/>
    <dgm:cxn modelId="{77189614-DD88-4187-834A-58A6DDEF5E48}" type="presParOf" srcId="{2033CD5F-4377-4702-84FD-35C251A8941D}" destId="{EE3F1963-E5DD-4A8D-BC28-034FCE051C0D}" srcOrd="14" destOrd="0" presId="urn:microsoft.com/office/officeart/2005/8/layout/bProcess4"/>
    <dgm:cxn modelId="{6CFCC1C5-50F3-4DD7-B016-06AC47083FDE}" type="presParOf" srcId="{EE3F1963-E5DD-4A8D-BC28-034FCE051C0D}" destId="{A1B8D01B-FDBD-4518-8D68-D3D7A55E7503}" srcOrd="0" destOrd="0" presId="urn:microsoft.com/office/officeart/2005/8/layout/bProcess4"/>
    <dgm:cxn modelId="{FCC8DA74-8E52-4BB0-A505-79B91B021BB3}" type="presParOf" srcId="{EE3F1963-E5DD-4A8D-BC28-034FCE051C0D}" destId="{639E6062-297C-407C-8896-1B68442D0702}" srcOrd="1" destOrd="0" presId="urn:microsoft.com/office/officeart/2005/8/layout/bProcess4"/>
    <dgm:cxn modelId="{6981A2BE-9A89-4774-82C5-EF0DBEB6BF9C}" type="presParOf" srcId="{2033CD5F-4377-4702-84FD-35C251A8941D}" destId="{22F6B218-8498-43AE-8B51-B972DA1CFA2D}" srcOrd="15" destOrd="0" presId="urn:microsoft.com/office/officeart/2005/8/layout/bProcess4"/>
    <dgm:cxn modelId="{8CBFC43F-47FF-451B-8B86-5C09C34EF128}" type="presParOf" srcId="{2033CD5F-4377-4702-84FD-35C251A8941D}" destId="{55610575-87FC-4CDF-AA1F-D7E872FEEDCC}" srcOrd="16" destOrd="0" presId="urn:microsoft.com/office/officeart/2005/8/layout/bProcess4"/>
    <dgm:cxn modelId="{8BF6D7C6-0557-4EB8-9677-9B3D6E03250A}" type="presParOf" srcId="{55610575-87FC-4CDF-AA1F-D7E872FEEDCC}" destId="{7BE2D6F5-FDCB-4672-9262-8044DB7337AE}" srcOrd="0" destOrd="0" presId="urn:microsoft.com/office/officeart/2005/8/layout/bProcess4"/>
    <dgm:cxn modelId="{5650F0C6-EA82-4D8E-9E60-F813381F1856}" type="presParOf" srcId="{55610575-87FC-4CDF-AA1F-D7E872FEEDCC}" destId="{988621B8-9A37-4809-A210-8A90578608F8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A7E77F-C302-4D1F-9E3F-2F652DA87A1C}">
      <dsp:nvSpPr>
        <dsp:cNvPr id="0" name=""/>
        <dsp:cNvSpPr/>
      </dsp:nvSpPr>
      <dsp:spPr>
        <a:xfrm>
          <a:off x="1685896" y="0"/>
          <a:ext cx="5043510" cy="504351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E51B71-BBFA-4E8C-8269-313BEC1FADA6}">
      <dsp:nvSpPr>
        <dsp:cNvPr id="0" name=""/>
        <dsp:cNvSpPr/>
      </dsp:nvSpPr>
      <dsp:spPr>
        <a:xfrm>
          <a:off x="3736536" y="507059"/>
          <a:ext cx="3278281" cy="119389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Анкетирование участников образовательного процесса </a:t>
          </a:r>
          <a:endParaRPr lang="ru-RU" sz="1900" kern="1200" dirty="0"/>
        </a:p>
      </dsp:txBody>
      <dsp:txXfrm>
        <a:off x="3794817" y="565340"/>
        <a:ext cx="3161719" cy="1077331"/>
      </dsp:txXfrm>
    </dsp:sp>
    <dsp:sp modelId="{F3C80472-7121-43D4-9CD9-232EDF6674C8}">
      <dsp:nvSpPr>
        <dsp:cNvPr id="0" name=""/>
        <dsp:cNvSpPr/>
      </dsp:nvSpPr>
      <dsp:spPr>
        <a:xfrm>
          <a:off x="3736536" y="1850189"/>
          <a:ext cx="3278281" cy="119389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900" kern="1200" dirty="0" smtClean="0"/>
            <a:t>Встречи с кураторами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</dsp:txBody>
      <dsp:txXfrm>
        <a:off x="3794817" y="1908470"/>
        <a:ext cx="3161719" cy="1077331"/>
      </dsp:txXfrm>
    </dsp:sp>
    <dsp:sp modelId="{C47BCE90-7CDC-43B7-AAD5-B30E64DD5E3E}">
      <dsp:nvSpPr>
        <dsp:cNvPr id="0" name=""/>
        <dsp:cNvSpPr/>
      </dsp:nvSpPr>
      <dsp:spPr>
        <a:xfrm>
          <a:off x="3736536" y="3193320"/>
          <a:ext cx="3278281" cy="119389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Формирование дорожных карт</a:t>
          </a:r>
          <a:endParaRPr lang="ru-RU" sz="1900" kern="1200" dirty="0"/>
        </a:p>
      </dsp:txBody>
      <dsp:txXfrm>
        <a:off x="3794817" y="3251601"/>
        <a:ext cx="3161719" cy="10773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AE1B8D-05AD-4BCF-9356-A6C8FF8D500C}">
      <dsp:nvSpPr>
        <dsp:cNvPr id="0" name=""/>
        <dsp:cNvSpPr/>
      </dsp:nvSpPr>
      <dsp:spPr>
        <a:xfrm rot="5400000">
          <a:off x="-185210" y="914968"/>
          <a:ext cx="1426790" cy="17234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305749-E083-4452-BE47-6022B6F665CF}">
      <dsp:nvSpPr>
        <dsp:cNvPr id="0" name=""/>
        <dsp:cNvSpPr/>
      </dsp:nvSpPr>
      <dsp:spPr>
        <a:xfrm>
          <a:off x="140456" y="616"/>
          <a:ext cx="1914996" cy="11489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Устранение дефицита педагогических кадров</a:t>
          </a:r>
          <a:endParaRPr lang="ru-RU" sz="1400" kern="1200" dirty="0"/>
        </a:p>
      </dsp:txBody>
      <dsp:txXfrm>
        <a:off x="174109" y="34269"/>
        <a:ext cx="1847690" cy="1081691"/>
      </dsp:txXfrm>
    </dsp:sp>
    <dsp:sp modelId="{17404872-D10B-4DC7-A95D-6B83CD585BF9}">
      <dsp:nvSpPr>
        <dsp:cNvPr id="0" name=""/>
        <dsp:cNvSpPr/>
      </dsp:nvSpPr>
      <dsp:spPr>
        <a:xfrm rot="5400000">
          <a:off x="-185210" y="2351215"/>
          <a:ext cx="1426790" cy="17234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C4E23B-C3E3-4367-BF44-4D6B669B0B22}">
      <dsp:nvSpPr>
        <dsp:cNvPr id="0" name=""/>
        <dsp:cNvSpPr/>
      </dsp:nvSpPr>
      <dsp:spPr>
        <a:xfrm>
          <a:off x="140456" y="1436863"/>
          <a:ext cx="1914996" cy="11489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Выстраивание взаимоотношений школы с родителями</a:t>
          </a:r>
          <a:endParaRPr lang="ru-RU" sz="1400" kern="1200" dirty="0"/>
        </a:p>
      </dsp:txBody>
      <dsp:txXfrm>
        <a:off x="174109" y="1470516"/>
        <a:ext cx="1847690" cy="1081691"/>
      </dsp:txXfrm>
    </dsp:sp>
    <dsp:sp modelId="{F3E4F905-AB28-4524-A6A4-7AD74CA6EC20}">
      <dsp:nvSpPr>
        <dsp:cNvPr id="0" name=""/>
        <dsp:cNvSpPr/>
      </dsp:nvSpPr>
      <dsp:spPr>
        <a:xfrm>
          <a:off x="532913" y="3069338"/>
          <a:ext cx="2537488" cy="17234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BD0679-878A-44B6-BDA1-AE2D87B59959}">
      <dsp:nvSpPr>
        <dsp:cNvPr id="0" name=""/>
        <dsp:cNvSpPr/>
      </dsp:nvSpPr>
      <dsp:spPr>
        <a:xfrm>
          <a:off x="140456" y="2873110"/>
          <a:ext cx="1914996" cy="11489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smtClean="0"/>
            <a:t>система мониторинга качества повышения квалификации</a:t>
          </a:r>
          <a:endParaRPr lang="ru-RU" sz="1400" kern="1200"/>
        </a:p>
      </dsp:txBody>
      <dsp:txXfrm>
        <a:off x="174109" y="2906763"/>
        <a:ext cx="1847690" cy="1081691"/>
      </dsp:txXfrm>
    </dsp:sp>
    <dsp:sp modelId="{F619CBB7-B1B3-46E2-A54D-89B281BAE7F5}">
      <dsp:nvSpPr>
        <dsp:cNvPr id="0" name=""/>
        <dsp:cNvSpPr/>
      </dsp:nvSpPr>
      <dsp:spPr>
        <a:xfrm rot="16200000">
          <a:off x="2361734" y="2351215"/>
          <a:ext cx="1426790" cy="17234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6B023B-9971-4CB5-A1B5-09E21D95B015}">
      <dsp:nvSpPr>
        <dsp:cNvPr id="0" name=""/>
        <dsp:cNvSpPr/>
      </dsp:nvSpPr>
      <dsp:spPr>
        <a:xfrm>
          <a:off x="2687401" y="2873110"/>
          <a:ext cx="1914996" cy="11489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Повышение уровня оснащения школы</a:t>
          </a:r>
          <a:endParaRPr lang="ru-RU" sz="1400" kern="1200" dirty="0"/>
        </a:p>
      </dsp:txBody>
      <dsp:txXfrm>
        <a:off x="2721054" y="2906763"/>
        <a:ext cx="1847690" cy="1081691"/>
      </dsp:txXfrm>
    </dsp:sp>
    <dsp:sp modelId="{876F2806-957E-4739-B551-8EA2FCFF42C1}">
      <dsp:nvSpPr>
        <dsp:cNvPr id="0" name=""/>
        <dsp:cNvSpPr/>
      </dsp:nvSpPr>
      <dsp:spPr>
        <a:xfrm rot="16200000">
          <a:off x="2361734" y="914968"/>
          <a:ext cx="1426790" cy="17234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A72996-6A35-46FE-A3A6-36C535411783}">
      <dsp:nvSpPr>
        <dsp:cNvPr id="0" name=""/>
        <dsp:cNvSpPr/>
      </dsp:nvSpPr>
      <dsp:spPr>
        <a:xfrm>
          <a:off x="2687401" y="1436863"/>
          <a:ext cx="1914996" cy="11489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Повышение учебной мотивации школьников</a:t>
          </a:r>
          <a:endParaRPr lang="ru-RU" sz="1400" kern="1200" dirty="0"/>
        </a:p>
      </dsp:txBody>
      <dsp:txXfrm>
        <a:off x="2721054" y="1470516"/>
        <a:ext cx="1847690" cy="1081691"/>
      </dsp:txXfrm>
    </dsp:sp>
    <dsp:sp modelId="{4B335DE1-FE34-4FB3-9F50-768AEC6200D9}">
      <dsp:nvSpPr>
        <dsp:cNvPr id="0" name=""/>
        <dsp:cNvSpPr/>
      </dsp:nvSpPr>
      <dsp:spPr>
        <a:xfrm>
          <a:off x="3079858" y="196844"/>
          <a:ext cx="2537488" cy="17234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7A4924-BD4C-4A4C-9A32-CD4FEE5855BD}">
      <dsp:nvSpPr>
        <dsp:cNvPr id="0" name=""/>
        <dsp:cNvSpPr/>
      </dsp:nvSpPr>
      <dsp:spPr>
        <a:xfrm>
          <a:off x="2687401" y="616"/>
          <a:ext cx="1914996" cy="11489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Внутришкольная</a:t>
          </a:r>
          <a:r>
            <a:rPr lang="ru-RU" sz="1400" kern="1200" dirty="0" smtClean="0"/>
            <a:t> система объективной оценки качества обучения</a:t>
          </a:r>
          <a:endParaRPr lang="ru-RU" sz="1400" kern="1200" dirty="0"/>
        </a:p>
      </dsp:txBody>
      <dsp:txXfrm>
        <a:off x="2721054" y="34269"/>
        <a:ext cx="1847690" cy="1081691"/>
      </dsp:txXfrm>
    </dsp:sp>
    <dsp:sp modelId="{120033CA-A973-4047-A9D4-576ECB25EB49}">
      <dsp:nvSpPr>
        <dsp:cNvPr id="0" name=""/>
        <dsp:cNvSpPr/>
      </dsp:nvSpPr>
      <dsp:spPr>
        <a:xfrm rot="5400000">
          <a:off x="4908679" y="914968"/>
          <a:ext cx="1426790" cy="17234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088E98-3EA8-4AAE-BA08-C962D1C66BAD}">
      <dsp:nvSpPr>
        <dsp:cNvPr id="0" name=""/>
        <dsp:cNvSpPr/>
      </dsp:nvSpPr>
      <dsp:spPr>
        <a:xfrm>
          <a:off x="5234346" y="616"/>
          <a:ext cx="1914996" cy="11489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система методического сопровождения педагогов</a:t>
          </a:r>
          <a:endParaRPr lang="ru-RU" sz="1400" kern="1200" dirty="0"/>
        </a:p>
      </dsp:txBody>
      <dsp:txXfrm>
        <a:off x="5267999" y="34269"/>
        <a:ext cx="1847690" cy="1081691"/>
      </dsp:txXfrm>
    </dsp:sp>
    <dsp:sp modelId="{22F6B218-8498-43AE-8B51-B972DA1CFA2D}">
      <dsp:nvSpPr>
        <dsp:cNvPr id="0" name=""/>
        <dsp:cNvSpPr/>
      </dsp:nvSpPr>
      <dsp:spPr>
        <a:xfrm rot="5400000">
          <a:off x="4908679" y="2351215"/>
          <a:ext cx="1426790" cy="17234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9E6062-297C-407C-8896-1B68442D0702}">
      <dsp:nvSpPr>
        <dsp:cNvPr id="0" name=""/>
        <dsp:cNvSpPr/>
      </dsp:nvSpPr>
      <dsp:spPr>
        <a:xfrm>
          <a:off x="5234346" y="1436863"/>
          <a:ext cx="1914996" cy="11489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Снижение уровня учебной </a:t>
          </a:r>
          <a:r>
            <a:rPr lang="ru-RU" sz="1400" kern="1200" dirty="0" err="1" smtClean="0"/>
            <a:t>неуспешности</a:t>
          </a:r>
          <a:endParaRPr lang="ru-RU" sz="1400" kern="1200" dirty="0"/>
        </a:p>
      </dsp:txBody>
      <dsp:txXfrm>
        <a:off x="5267999" y="1470516"/>
        <a:ext cx="1847690" cy="1081691"/>
      </dsp:txXfrm>
    </dsp:sp>
    <dsp:sp modelId="{988621B8-9A37-4809-A210-8A90578608F8}">
      <dsp:nvSpPr>
        <dsp:cNvPr id="0" name=""/>
        <dsp:cNvSpPr/>
      </dsp:nvSpPr>
      <dsp:spPr>
        <a:xfrm>
          <a:off x="5234346" y="2873110"/>
          <a:ext cx="1914996" cy="11489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Повышение школьного благополучия</a:t>
          </a:r>
          <a:endParaRPr lang="ru-RU" sz="1400" kern="1200" dirty="0"/>
        </a:p>
      </dsp:txBody>
      <dsp:txXfrm>
        <a:off x="5267999" y="2906763"/>
        <a:ext cx="1847690" cy="10816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72BFC01-98D0-4050-BD98-17A69CEFDDE7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692696"/>
            <a:ext cx="8229600" cy="438912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endParaRPr lang="ru-RU" sz="4400" b="1" dirty="0" smtClean="0"/>
          </a:p>
          <a:p>
            <a:pPr algn="ctr">
              <a:buNone/>
            </a:pPr>
            <a:endParaRPr lang="ru-RU" sz="4400" b="1" dirty="0" smtClean="0"/>
          </a:p>
          <a:p>
            <a:pPr algn="ctr">
              <a:buNone/>
            </a:pPr>
            <a:r>
              <a:rPr lang="ru-RU" sz="4400" b="1" dirty="0" smtClean="0"/>
              <a:t>Использование результатов оценочных процедур для повышения качества образования в ОУ</a:t>
            </a:r>
          </a:p>
          <a:p>
            <a:pPr algn="ctr">
              <a:buNone/>
            </a:pPr>
            <a:r>
              <a:rPr lang="ru-RU" sz="4400" b="1" dirty="0" smtClean="0"/>
              <a:t> МО «</a:t>
            </a:r>
            <a:r>
              <a:rPr lang="ru-RU" sz="4400" b="1" dirty="0" err="1" smtClean="0"/>
              <a:t>Бичурский</a:t>
            </a:r>
            <a:r>
              <a:rPr lang="ru-RU" sz="4400" b="1" dirty="0" smtClean="0"/>
              <a:t> район»</a:t>
            </a:r>
            <a:endParaRPr lang="ru-RU" i="1" dirty="0" smtClean="0"/>
          </a:p>
          <a:p>
            <a:pPr>
              <a:buNone/>
            </a:pPr>
            <a:endParaRPr lang="ru-RU" i="1" dirty="0" smtClean="0"/>
          </a:p>
          <a:p>
            <a:pPr>
              <a:buNone/>
            </a:pPr>
            <a:endParaRPr lang="ru-RU" i="1" dirty="0" smtClean="0"/>
          </a:p>
          <a:p>
            <a:pPr>
              <a:buNone/>
            </a:pPr>
            <a:r>
              <a:rPr lang="ru-RU" i="1" dirty="0" smtClean="0"/>
              <a:t>Зав РИМЦ М.В Петрякова.</a:t>
            </a:r>
            <a:endParaRPr lang="ru-RU" i="1" dirty="0" smtClean="0"/>
          </a:p>
          <a:p>
            <a:pPr>
              <a:buNone/>
            </a:pPr>
            <a:endParaRPr lang="ru-RU" i="1" dirty="0" smtClean="0"/>
          </a:p>
          <a:p>
            <a:pPr algn="r">
              <a:buNone/>
            </a:pPr>
            <a:endParaRPr lang="ru-RU" sz="2800" b="1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Система оценки качества </a:t>
            </a:r>
            <a:r>
              <a:rPr lang="ru-RU" sz="3600" dirty="0" smtClean="0"/>
              <a:t>образования: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3582" y="2385980"/>
            <a:ext cx="6798736" cy="3444997"/>
          </a:xfrm>
        </p:spPr>
        <p:txBody>
          <a:bodyPr>
            <a:normAutofit fontScale="92500" lnSpcReduction="20000"/>
          </a:bodyPr>
          <a:lstStyle/>
          <a:p>
            <a:pPr marL="0" indent="0" algn="just"/>
            <a:r>
              <a:rPr lang="ru-RU" b="1" dirty="0" smtClean="0"/>
              <a:t> ГИА</a:t>
            </a:r>
          </a:p>
          <a:p>
            <a:pPr marL="0" indent="0" algn="just"/>
            <a:r>
              <a:rPr lang="ru-RU" b="1" dirty="0" smtClean="0"/>
              <a:t> ВПР</a:t>
            </a:r>
          </a:p>
          <a:p>
            <a:pPr marL="0" indent="0" algn="just"/>
            <a:r>
              <a:rPr lang="ru-RU" b="1" dirty="0" smtClean="0"/>
              <a:t> НИКО</a:t>
            </a:r>
          </a:p>
          <a:p>
            <a:pPr marL="0" indent="0" algn="just"/>
            <a:r>
              <a:rPr lang="ru-RU" b="1" dirty="0" smtClean="0"/>
              <a:t> Исследования </a:t>
            </a:r>
            <a:r>
              <a:rPr lang="ru-RU" b="1" dirty="0"/>
              <a:t>по модели международных сопоставительных исследований качества образования (общероссийская и региональная оценка по модели </a:t>
            </a:r>
            <a:r>
              <a:rPr lang="ru-RU" b="1" dirty="0" smtClean="0"/>
              <a:t>PISA)</a:t>
            </a:r>
          </a:p>
          <a:p>
            <a:pPr marL="0" indent="0" algn="just"/>
            <a:r>
              <a:rPr lang="ru-RU" b="1" dirty="0"/>
              <a:t>И</a:t>
            </a:r>
            <a:r>
              <a:rPr lang="ru-RU" b="1" dirty="0" smtClean="0"/>
              <a:t>сследования </a:t>
            </a:r>
            <a:r>
              <a:rPr lang="ru-RU" b="1" dirty="0"/>
              <a:t>компетенций педагогических </a:t>
            </a:r>
            <a:r>
              <a:rPr lang="ru-RU" b="1" dirty="0" smtClean="0"/>
              <a:t>работников </a:t>
            </a:r>
          </a:p>
          <a:p>
            <a:pPr marL="0" indent="0" algn="just"/>
            <a:r>
              <a:rPr lang="ru-RU" b="1" dirty="0" smtClean="0"/>
              <a:t>Региональные </a:t>
            </a:r>
            <a:r>
              <a:rPr lang="ru-RU" b="1" dirty="0"/>
              <a:t>мониторинги и пр. </a:t>
            </a:r>
          </a:p>
        </p:txBody>
      </p:sp>
    </p:spTree>
    <p:extLst>
      <p:ext uri="{BB962C8B-B14F-4D97-AF65-F5344CB8AC3E}">
        <p14:creationId xmlns:p14="http://schemas.microsoft.com/office/powerpoint/2010/main" val="353836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631844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ШКОЛЫ с НОР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336351"/>
              </p:ext>
            </p:extLst>
          </p:nvPr>
        </p:nvGraphicFramePr>
        <p:xfrm>
          <a:off x="395536" y="1000108"/>
          <a:ext cx="8319868" cy="3900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31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Региональный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2018 г. - нет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2019 г. - нет </a:t>
                      </a:r>
                      <a:endParaRPr lang="ru-RU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2020 г. - нет</a:t>
                      </a:r>
                      <a:endParaRPr lang="ru-RU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8182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списку РОН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Бичурская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 №5"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Верхне-Мангиртуйская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ООШ 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Окино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-Ключевская СОШ"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Бичурская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  №1"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Киретская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Гочитская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МБОУ "Еланская СОШ"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Посельская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Бичурская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 №4"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МБОУ 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Потанинская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1612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83264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/>
              <a:t>Приказ </a:t>
            </a:r>
            <a:r>
              <a:rPr lang="ru-RU" b="1" dirty="0" err="1"/>
              <a:t>Рособрнадзора</a:t>
            </a:r>
            <a:r>
              <a:rPr lang="ru-RU" b="1" dirty="0"/>
              <a:t> от 19.08.2020 № 847 </a:t>
            </a: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«</a:t>
            </a:r>
            <a:r>
              <a:rPr lang="ru-RU" b="1" dirty="0"/>
              <a:t>Об </a:t>
            </a:r>
            <a:r>
              <a:rPr lang="ru-RU" b="1" dirty="0" smtClean="0"/>
              <a:t>утверждении методики </a:t>
            </a:r>
            <a:r>
              <a:rPr lang="ru-RU" b="1" dirty="0"/>
              <a:t>выявления общеобразовательных организаций, </a:t>
            </a:r>
            <a:r>
              <a:rPr lang="ru-RU" b="1" dirty="0" smtClean="0"/>
              <a:t>имеющих низкие </a:t>
            </a:r>
            <a:r>
              <a:rPr lang="ru-RU" b="1" dirty="0"/>
              <a:t>образовательные результаты обучающихся на </a:t>
            </a:r>
            <a:r>
              <a:rPr lang="ru-RU" b="1" dirty="0" smtClean="0"/>
              <a:t>основе комплексного </a:t>
            </a:r>
            <a:r>
              <a:rPr lang="ru-RU" b="1" dirty="0"/>
              <a:t>анализа данных об образовательных организациях, </a:t>
            </a:r>
            <a:r>
              <a:rPr lang="ru-RU" b="1" dirty="0" smtClean="0"/>
              <a:t>в том </a:t>
            </a:r>
            <a:r>
              <a:rPr lang="ru-RU" b="1" dirty="0"/>
              <a:t>числе данных о качестве образования</a:t>
            </a:r>
            <a:r>
              <a:rPr lang="ru-RU" b="1" dirty="0" smtClean="0"/>
              <a:t>»:</a:t>
            </a:r>
          </a:p>
          <a:p>
            <a:endParaRPr lang="ru-RU" b="1" dirty="0"/>
          </a:p>
          <a:p>
            <a:pPr marL="365760" lvl="1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- </a:t>
            </a:r>
            <a:r>
              <a:rPr lang="ru-RU" dirty="0"/>
              <a:t>формирование списка школ с низкими результатами происходит </a:t>
            </a:r>
            <a:r>
              <a:rPr lang="ru-RU" dirty="0" smtClean="0"/>
              <a:t>на основании </a:t>
            </a:r>
            <a:r>
              <a:rPr lang="ru-RU" dirty="0"/>
              <a:t>комплексного анализа результатов национальных </a:t>
            </a:r>
            <a:r>
              <a:rPr lang="ru-RU" dirty="0" smtClean="0"/>
              <a:t>оценочных процедур</a:t>
            </a:r>
            <a:r>
              <a:rPr lang="ru-RU" dirty="0"/>
              <a:t>: ВПР, ОГЭ, ЕГЭ за прошедшие два года;</a:t>
            </a:r>
            <a:br>
              <a:rPr lang="ru-RU" dirty="0"/>
            </a:br>
            <a:r>
              <a:rPr lang="ru-RU" dirty="0"/>
              <a:t>- в список включаются общеобразовательные организации, попавшие </a:t>
            </a:r>
            <a:r>
              <a:rPr lang="ru-RU" dirty="0" smtClean="0"/>
              <a:t>по одному </a:t>
            </a:r>
            <a:r>
              <a:rPr lang="ru-RU" dirty="0"/>
              <a:t>из критериев</a:t>
            </a:r>
            <a:r>
              <a:rPr lang="ru-RU" dirty="0" smtClean="0"/>
              <a:t>:</a:t>
            </a:r>
          </a:p>
          <a:p>
            <a:pPr marL="365760" lvl="1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b="1" i="1" dirty="0"/>
              <a:t>ОО, в которых не менее чем по двум оценочным процедурам в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i="1" dirty="0"/>
              <a:t>предыдущем учебном году зафиксированы низкие </a:t>
            </a:r>
            <a:r>
              <a:rPr lang="ru-RU" b="1" i="1" dirty="0" smtClean="0"/>
              <a:t> образовательные результаты;</a:t>
            </a:r>
          </a:p>
          <a:p>
            <a:pPr marL="365760" lvl="1" indent="0">
              <a:buNone/>
            </a:pPr>
            <a:r>
              <a:rPr lang="ru-RU" b="1" dirty="0"/>
              <a:t/>
            </a:r>
            <a:br>
              <a:rPr lang="ru-RU" b="1" dirty="0"/>
            </a:br>
            <a:r>
              <a:rPr lang="ru-RU" b="1" i="1" dirty="0"/>
              <a:t>ОО, в которых хотя бы по одной оценочной процедуре в каждом из </a:t>
            </a:r>
            <a:r>
              <a:rPr lang="ru-RU" b="1" i="1" dirty="0" smtClean="0"/>
              <a:t>двух предыдущих </a:t>
            </a:r>
            <a:r>
              <a:rPr lang="ru-RU" b="1" i="1" dirty="0"/>
              <a:t>учебных годов были зафиксированы низкие </a:t>
            </a:r>
            <a:r>
              <a:rPr lang="ru-RU" b="1" i="1" dirty="0" smtClean="0"/>
              <a:t>результаты.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3049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63190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П</a:t>
            </a:r>
            <a:r>
              <a:rPr lang="ru-RU" dirty="0" smtClean="0"/>
              <a:t>од </a:t>
            </a:r>
            <a:r>
              <a:rPr lang="ru-RU" dirty="0"/>
              <a:t>низкими результатами понимаются результаты оценочной</a:t>
            </a:r>
            <a:br>
              <a:rPr lang="ru-RU" dirty="0"/>
            </a:br>
            <a:r>
              <a:rPr lang="ru-RU" dirty="0"/>
              <a:t>процедуры, при которой </a:t>
            </a:r>
            <a:r>
              <a:rPr lang="ru-RU" b="1" dirty="0"/>
              <a:t>не менее 30 % </a:t>
            </a:r>
            <a:r>
              <a:rPr lang="ru-RU" dirty="0"/>
              <a:t>от общего числа участников</a:t>
            </a:r>
            <a:br>
              <a:rPr lang="ru-RU" dirty="0"/>
            </a:br>
            <a:r>
              <a:rPr lang="ru-RU" dirty="0"/>
              <a:t>оценочной процедуры получили отметку «2» (ВПР) или не </a:t>
            </a:r>
            <a:r>
              <a:rPr lang="ru-RU" dirty="0" smtClean="0"/>
              <a:t>преодолели  минимальный </a:t>
            </a:r>
            <a:r>
              <a:rPr lang="ru-RU" dirty="0"/>
              <a:t>порог, предусмотренный спецификацией</a:t>
            </a:r>
            <a:br>
              <a:rPr lang="ru-RU" dirty="0"/>
            </a:br>
            <a:r>
              <a:rPr lang="ru-RU" dirty="0"/>
              <a:t>соответствующей оценочной процедуры (ОГЭ, </a:t>
            </a:r>
            <a:r>
              <a:rPr lang="ru-RU" dirty="0" smtClean="0"/>
              <a:t>ЕГЭ) анализ </a:t>
            </a:r>
            <a:r>
              <a:rPr lang="ru-RU" dirty="0"/>
              <a:t>проводится по результатам следующих процедур:</a:t>
            </a:r>
            <a:br>
              <a:rPr lang="ru-RU" dirty="0"/>
            </a:br>
            <a:endParaRPr lang="ru-RU" dirty="0" smtClean="0"/>
          </a:p>
          <a:p>
            <a:pPr marL="0" indent="0">
              <a:buNone/>
            </a:pPr>
            <a:r>
              <a:rPr lang="ru-RU" i="1" dirty="0" smtClean="0"/>
              <a:t>ВПР </a:t>
            </a:r>
            <a:r>
              <a:rPr lang="ru-RU" i="1" dirty="0"/>
              <a:t>по математике (5 класс);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ВПР по математике (6 класс);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ВПР по русскому языку (5 класс);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ВПР по русскому языку (6 класс);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ОГЭ по математике;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ОГЭ по русскому языку;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ЕГЭ по математике (базовый уровень);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ЕГЭ по математике (профильный уровень);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ЕГЭ по русскому </a:t>
            </a:r>
            <a:r>
              <a:rPr lang="ru-RU" i="1" dirty="0" smtClean="0"/>
              <a:t>языку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 анализе ОГЭ, ЕГЭ учитываются результаты участников до </a:t>
            </a:r>
            <a:r>
              <a:rPr lang="ru-RU" dirty="0" smtClean="0"/>
              <a:t>пересдач</a:t>
            </a:r>
            <a:r>
              <a:rPr lang="ru-RU" dirty="0"/>
              <a:t>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19488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ru-RU" dirty="0" smtClean="0"/>
              <a:t>Процедуры ОКО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6865" y="2348881"/>
            <a:ext cx="6798736" cy="358625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dirty="0"/>
              <a:t>з</a:t>
            </a:r>
            <a:r>
              <a:rPr lang="ru-RU" dirty="0" smtClean="0"/>
              <a:t>начительный </a:t>
            </a:r>
            <a:r>
              <a:rPr lang="ru-RU" dirty="0"/>
              <a:t>объем статистической и аналитической </a:t>
            </a:r>
            <a:r>
              <a:rPr lang="ru-RU" dirty="0" smtClean="0"/>
              <a:t>информации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ее интерпретация </a:t>
            </a:r>
            <a:r>
              <a:rPr lang="ru-RU" dirty="0"/>
              <a:t>для управления качеством образования и принятия взвешенных управленческих </a:t>
            </a:r>
            <a:r>
              <a:rPr lang="ru-RU" dirty="0" smtClean="0"/>
              <a:t>решений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- распространение </a:t>
            </a:r>
            <a:r>
              <a:rPr lang="ru-RU" dirty="0"/>
              <a:t>позитивной практики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- коррекция </a:t>
            </a:r>
            <a:r>
              <a:rPr lang="ru-RU" dirty="0"/>
              <a:t>выявленных проблем 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- преодоление </a:t>
            </a:r>
            <a:r>
              <a:rPr lang="ru-RU" dirty="0"/>
              <a:t>негативных </a:t>
            </a:r>
            <a:r>
              <a:rPr lang="ru-RU" dirty="0" smtClean="0"/>
              <a:t>тенденций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499992" y="1914071"/>
            <a:ext cx="484632" cy="4348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4480346" y="3068960"/>
            <a:ext cx="4846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4499992" y="4293096"/>
            <a:ext cx="484632" cy="4296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7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Муниципальные документы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0485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План мероприятий (дорожная карта) по обеспечению объективности проведения ВПР в 2020-2021 учебном году в образовательных организациях МО «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Бичурский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район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b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(утв. Приказом МУ РУО №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194 от 14 сентября 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2020г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457200" y="1482725"/>
          <a:ext cx="8578850" cy="5386852"/>
        </p:xfrm>
        <a:graphic>
          <a:graphicData uri="http://schemas.openxmlformats.org/drawingml/2006/table">
            <a:tbl>
              <a:tblPr/>
              <a:tblGrid>
                <a:gridCol w="361950">
                  <a:extLst>
                    <a:ext uri="{9D8B030D-6E8A-4147-A177-3AD203B41FA5}">
                      <a16:colId xmlns:a16="http://schemas.microsoft.com/office/drawing/2014/main" val="106030361"/>
                    </a:ext>
                  </a:extLst>
                </a:gridCol>
                <a:gridCol w="4202113">
                  <a:extLst>
                    <a:ext uri="{9D8B030D-6E8A-4147-A177-3AD203B41FA5}">
                      <a16:colId xmlns:a16="http://schemas.microsoft.com/office/drawing/2014/main" val="227930099"/>
                    </a:ext>
                  </a:extLst>
                </a:gridCol>
                <a:gridCol w="1593850">
                  <a:extLst>
                    <a:ext uri="{9D8B030D-6E8A-4147-A177-3AD203B41FA5}">
                      <a16:colId xmlns:a16="http://schemas.microsoft.com/office/drawing/2014/main" val="836980168"/>
                    </a:ext>
                  </a:extLst>
                </a:gridCol>
                <a:gridCol w="909637">
                  <a:extLst>
                    <a:ext uri="{9D8B030D-6E8A-4147-A177-3AD203B41FA5}">
                      <a16:colId xmlns:a16="http://schemas.microsoft.com/office/drawing/2014/main" val="1584496739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2117187361"/>
                    </a:ext>
                  </a:extLst>
                </a:gridCol>
              </a:tblGrid>
              <a:tr h="433327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мероприятия</a:t>
                      </a: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отчетности ОУ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Формат документа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3225068"/>
                  </a:ext>
                </a:extLst>
              </a:tr>
              <a:tr h="609514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Самодиагностика общеобразовательных организаций  по итогам полученных результатов в ВПР в 2019-2020 учебном году 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01.10.2020 г. 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 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Емцева О.В.,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Баженова И.Ф.,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Зам. директора по УВР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5430976"/>
                  </a:ext>
                </a:extLst>
              </a:tr>
              <a:tr h="963794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Своевременное доведение до общеобразовательных учреждений приказов и инструктивных документов Минобрнауки Российской Федерации, Минобрнауки Республики Бурятия, Рособрнадзора, МУ Бичурское РУО по вопросам организации и проведения Всероссийских проверочных работ (далее ВПР)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мере издания соответствующих документов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Электронные документы 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Емцева О.В.,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Баженова И.Ф.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6006893"/>
                  </a:ext>
                </a:extLst>
              </a:tr>
              <a:tr h="45713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Запрос от общеобразовательных организаций плана мероприятий («дорожной карты») по подготовке и проведения ВПР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10.09.2020 г. 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Дорожная карта 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Емцева О.В.,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Баженова И.Ф.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8359056"/>
                  </a:ext>
                </a:extLst>
              </a:tr>
              <a:tr h="963794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Контроль соблюдения общеобразовательными организациями соответствующих мер, направленных на соблюдение порядка проведения ВПР, объективности оценочных процедур и получения достоверных результатов, путем отправки наблюдателей в день проведения ВПР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графику проведения ВПР в 2020-2021 учебном году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Инструктивные материалы по проведению ВПР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Емцева О.В.,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Баженова И.Ф.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9657927"/>
                  </a:ext>
                </a:extLst>
              </a:tr>
              <a:tr h="134931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освоения в полном объеме образовательной программы, объективно проводя на каждом этапе ее освоения обучающимися оценку, принимая соответствующие меры, которые будут способствовать корректировке индивидуальных учебных планов, и обеспечивать постепенное достижение высоких результатов у каждого ученика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2020-2021 учебный год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мероприятий («дорожной карты») по подготовке к проведению ВПР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РИМЦ, 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Педагогическое сообщество района 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0403986"/>
                  </a:ext>
                </a:extLst>
              </a:tr>
              <a:tr h="609514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 педагогов района в курсах повышения квалификации, направленных на подготовку, проведение и проверку работ в качестве  экспертов 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2020-2021 учебный год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РИМЦ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/>
                        <a:defRPr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РИМЦ, </a:t>
                      </a: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Педагогическое сообщество района </a:t>
                      </a: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408" marR="43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83074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29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732838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Муниципальная система обеспечения объективности процедур оценки качества образования и олимпиад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школьников </a:t>
            </a:r>
            <a:b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Приложение к приказу МУ РУО № 18а  от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29.01.2021г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ru-RU" sz="1800" b="1" dirty="0" smtClean="0"/>
              <a:t>3. Цели </a:t>
            </a:r>
            <a:r>
              <a:rPr lang="ru-RU" sz="1800" b="1" dirty="0"/>
              <a:t>и основные задачи Муниципальной системы обеспечения объективности процедур оценки качества образования и олимпиад </a:t>
            </a:r>
            <a:r>
              <a:rPr lang="ru-RU" sz="1800" b="1" dirty="0" smtClean="0"/>
              <a:t>школьников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ru-RU" sz="1800" i="1" dirty="0"/>
              <a:t>3.1 Проведение процедур оценки качества образования и/или олимпиад школьников с соблюдением мер информационной </a:t>
            </a:r>
            <a:r>
              <a:rPr lang="ru-RU" sz="1800" i="1" dirty="0" smtClean="0"/>
              <a:t>безопасности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ru-RU" sz="1800" i="1" dirty="0"/>
              <a:t>3.2 Исключение  конфликта интересов в отношении специалистов, привлекаемых к проведению оценочной процедуры и/или олимпиады </a:t>
            </a:r>
            <a:r>
              <a:rPr lang="ru-RU" sz="1800" i="1" dirty="0" smtClean="0"/>
              <a:t>школьников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ru-RU" sz="1800" i="1" dirty="0"/>
              <a:t> </a:t>
            </a:r>
            <a:r>
              <a:rPr lang="ru-RU" sz="1800" i="1" dirty="0" smtClean="0"/>
              <a:t>3.3 Организация </a:t>
            </a:r>
            <a:r>
              <a:rPr lang="ru-RU" sz="1800" i="1" dirty="0"/>
              <a:t>контроля за соблюдением процедур оценки качества образования и/или олимпиад школьников на муниципальном </a:t>
            </a:r>
            <a:r>
              <a:rPr lang="ru-RU" sz="1800" i="1" dirty="0" smtClean="0"/>
              <a:t>уровне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ru-RU" sz="1800" i="1" dirty="0"/>
              <a:t> </a:t>
            </a:r>
            <a:r>
              <a:rPr lang="ru-RU" sz="1800" i="1" dirty="0" smtClean="0"/>
              <a:t>3.4 Осуществление </a:t>
            </a:r>
            <a:r>
              <a:rPr lang="ru-RU" sz="1800" i="1" dirty="0"/>
              <a:t>общественного наблюдения при проведении процедур оценки качества образования и/или олимпиад </a:t>
            </a:r>
            <a:r>
              <a:rPr lang="ru-RU" sz="1800" i="1" dirty="0" smtClean="0"/>
              <a:t>школьников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ru-RU" sz="1800" i="1" dirty="0"/>
              <a:t>3.5 Использование регионального Порядка проведения процедур </a:t>
            </a:r>
            <a:r>
              <a:rPr lang="ru-RU" sz="1800" i="1" dirty="0" smtClean="0"/>
              <a:t>оценки качества образования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ru-RU" sz="1800" i="1" dirty="0" smtClean="0"/>
              <a:t>3.6 Организация  </a:t>
            </a:r>
            <a:r>
              <a:rPr lang="ru-RU" sz="1800" i="1" dirty="0"/>
              <a:t>работы с образовательными организациями, вошедшими в «зону риска» по результатам процедур оценки качества </a:t>
            </a:r>
            <a:r>
              <a:rPr lang="ru-RU" sz="1800" i="1" dirty="0" smtClean="0"/>
              <a:t>образования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ru-RU" sz="1800" i="1" dirty="0" smtClean="0"/>
              <a:t>3.7 Формирование  </a:t>
            </a:r>
            <a:r>
              <a:rPr lang="ru-RU" sz="1800" i="1" dirty="0"/>
              <a:t>у  участников	 образовательных  отношений позитивного отношения к объективной	 оценке образовательных результатов</a:t>
            </a:r>
            <a:endParaRPr lang="ru-RU" sz="1800" dirty="0"/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endParaRPr lang="ru-RU" sz="1800" dirty="0"/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endParaRPr lang="ru-RU" sz="1800" b="1" i="1" dirty="0" smtClean="0"/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endParaRPr lang="ru-RU" sz="1800" b="1" i="1" dirty="0" smtClean="0"/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endParaRPr lang="ru-RU" sz="1800" dirty="0"/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18673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План мероприятий, направленных на повышение качества образования в школах с низкими 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образовательными результатами 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(ШНОР) МО «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Бичурский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район» на 2020-2021 учебный 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год ( утв. приказом МУ РУО №44 от 03.03.21)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395536" y="2204864"/>
            <a:ext cx="8229600" cy="4497388"/>
          </a:xfrm>
        </p:spPr>
        <p:txBody>
          <a:bodyPr>
            <a:normAutofit fontScale="92500"/>
          </a:bodyPr>
          <a:lstStyle/>
          <a:p>
            <a:pPr marL="0" indent="0" eaLnBrk="1" hangingPunct="1">
              <a:buFont typeface="Tw Cen MT"/>
              <a:buNone/>
            </a:pPr>
            <a:r>
              <a:rPr lang="ru-RU" altLang="ru-RU" sz="1200" b="1" dirty="0" smtClean="0"/>
              <a:t>Цель</a:t>
            </a:r>
            <a:r>
              <a:rPr lang="ru-RU" altLang="ru-RU" sz="1200" dirty="0" smtClean="0"/>
              <a:t> – Создание условий для поддержки малоэффективных образовательных организаций при их переводе в эффективный режим работы, для повышения качества преподавания, управления, условий организации образовательного процесса в школах, работающих в сложных социальных условиях и в школах, показывающих низкие образовательные результаты, через совершенствование структуры управления на муниципальном, школьном уровнях, уровне класса и уровне каждого учителя. </a:t>
            </a:r>
          </a:p>
          <a:p>
            <a:pPr marL="0" indent="0" eaLnBrk="1" hangingPunct="1">
              <a:buFont typeface="Tw Cen MT"/>
              <a:buNone/>
            </a:pPr>
            <a:r>
              <a:rPr lang="ru-RU" altLang="ru-RU" sz="1200" b="1" dirty="0" smtClean="0"/>
              <a:t>Задачи: </a:t>
            </a:r>
          </a:p>
          <a:p>
            <a:pPr marL="0" indent="0" eaLnBrk="1" hangingPunct="1">
              <a:buFont typeface="Tw Cen MT"/>
              <a:buNone/>
            </a:pPr>
            <a:r>
              <a:rPr lang="ru-RU" altLang="ru-RU" sz="1200" dirty="0" smtClean="0"/>
              <a:t>1) Организовать проведение комплексной диагностики проблем низких результатов или социальных факторов, негативно влияющих на результаты;</a:t>
            </a:r>
          </a:p>
          <a:p>
            <a:pPr marL="0" indent="0" eaLnBrk="1" hangingPunct="1">
              <a:buFont typeface="Tw Cen MT"/>
              <a:buNone/>
            </a:pPr>
            <a:r>
              <a:rPr lang="ru-RU" altLang="ru-RU" sz="1200" dirty="0" smtClean="0"/>
              <a:t> 2) Разработать и реализовать механизмы поддержки школ, работающих в сложных социальных контекстах и стабильно демонстрирующих низкие образовательные результаты, обеспечение их организационного и информационного сопровождения и мониторинга реализации школьных программ перевода в эффективный режим функционирования. </a:t>
            </a:r>
          </a:p>
          <a:p>
            <a:pPr marL="0" indent="0" eaLnBrk="1" hangingPunct="1">
              <a:buFont typeface="Tw Cen MT"/>
              <a:buNone/>
            </a:pPr>
            <a:r>
              <a:rPr lang="ru-RU" altLang="ru-RU" sz="1200" dirty="0" smtClean="0"/>
              <a:t>3) Создать условия для обеспечения методического сопровождения программ улучшения результатов в малоэффективных школах, для профессионального развития педагогов, индивидуализации процесса обучения; </a:t>
            </a:r>
          </a:p>
          <a:p>
            <a:pPr marL="0" indent="0" eaLnBrk="1" hangingPunct="1">
              <a:buFont typeface="Tw Cen MT"/>
              <a:buNone/>
            </a:pPr>
            <a:r>
              <a:rPr lang="ru-RU" altLang="ru-RU" sz="1200" dirty="0" smtClean="0"/>
              <a:t>4) Повысить качество преподавания, управления, условий организации образовательного процесса в школах, работающих в сложных социальных условиях и в школах, показывающих низкие образовательные результаты, через совершенствование структуры управления на муниципальном, школьном уровнях, уровне класса и уровне каждого учителя</a:t>
            </a:r>
          </a:p>
          <a:p>
            <a:pPr marL="0" indent="0" eaLnBrk="1" hangingPunct="1">
              <a:buFont typeface="Tw Cen MT"/>
              <a:buNone/>
            </a:pPr>
            <a:r>
              <a:rPr lang="ru-RU" altLang="ru-RU" sz="1200" dirty="0" smtClean="0"/>
              <a:t> </a:t>
            </a:r>
            <a:r>
              <a:rPr lang="ru-RU" altLang="ru-RU" sz="1200" b="1" dirty="0" smtClean="0"/>
              <a:t>Целевые индикаторы:</a:t>
            </a:r>
          </a:p>
          <a:p>
            <a:pPr marL="0" indent="0" eaLnBrk="1" hangingPunct="1">
              <a:buFont typeface="Tw Cen MT"/>
              <a:buNone/>
            </a:pPr>
            <a:r>
              <a:rPr lang="ru-RU" altLang="ru-RU" sz="1200" dirty="0" smtClean="0"/>
              <a:t>-  Повышение качества образования в школах с низкими образовательными результатами и школах, работающих в сложных социальных условиях, выравнивание стартовых условий в получении образования школьников, занимающихся в сложных социальных  не ниже среднего по району. </a:t>
            </a:r>
          </a:p>
          <a:p>
            <a:pPr marL="0" indent="0" eaLnBrk="1" hangingPunct="1">
              <a:buFont typeface="Tw Cen MT"/>
              <a:buNone/>
            </a:pPr>
            <a:r>
              <a:rPr lang="ru-RU" altLang="ru-RU" sz="1200" dirty="0" smtClean="0"/>
              <a:t>- Обеспечение качественной подготовки квалифицированных кадров, владеющих современными педагогическими технологиями. </a:t>
            </a:r>
          </a:p>
          <a:p>
            <a:pPr marL="0" indent="0" eaLnBrk="1" hangingPunct="1">
              <a:buFont typeface="Tw Cen MT"/>
              <a:buNone/>
            </a:pPr>
            <a:r>
              <a:rPr lang="ru-RU" altLang="ru-RU" sz="1200" dirty="0" smtClean="0"/>
              <a:t>-  Рост познавательной мотивации учащихся (увеличение количества учащихся, участвующих в олимпиадах, конкурсах и проектно-исследовательской деятельности в образовательных организациях и муниципальном образовании.)</a:t>
            </a:r>
          </a:p>
        </p:txBody>
      </p:sp>
    </p:spTree>
    <p:extLst>
      <p:ext uri="{BB962C8B-B14F-4D97-AF65-F5344CB8AC3E}">
        <p14:creationId xmlns:p14="http://schemas.microsoft.com/office/powerpoint/2010/main" val="264460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87040"/>
            <a:ext cx="8147248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мероприятий (дорожная карта) по повышению образовательных результатов на основе результатов международных сопоставительный исследований качества образования, национальных, региональных оценочных процедур </a:t>
            </a: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образовательных организациях МО «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Бичурский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</a:t>
            </a: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 (приказ №55 от 05.03.2021г)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66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511" y="492439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Участие в проекте «500+»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043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611188" y="1989138"/>
            <a:ext cx="2071687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/>
              </a:defRPr>
            </a:lvl9pPr>
          </a:lstStyle>
          <a:p>
            <a:pPr eaLnBrk="1" hangingPunct="1"/>
            <a:r>
              <a:rPr lang="ru-RU" altLang="ru-RU" sz="2800">
                <a:latin typeface="Calibri" panose="020F0502020204030204" pitchFamily="34" charset="0"/>
              </a:rPr>
              <a:t>4 школы-участницы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2092029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7612" y="764704"/>
            <a:ext cx="8785225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Направления  работы по итогам анализа рисковых факторов образовательной среды в ОУ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68350" y="2286000"/>
          <a:ext cx="72898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340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Основные направления работы школы </a:t>
            </a:r>
            <a:r>
              <a:rPr lang="ru-RU" b="1"/>
              <a:t>в </a:t>
            </a:r>
            <a:r>
              <a:rPr lang="ru-RU" b="1" smtClean="0"/>
              <a:t>управлении качеством </a:t>
            </a:r>
            <a:r>
              <a:rPr lang="ru-RU" b="1" dirty="0"/>
              <a:t>образовательных результатов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• оценка качества подготовки обучающихся;</a:t>
            </a:r>
            <a:br>
              <a:rPr lang="ru-RU" dirty="0"/>
            </a:br>
            <a:r>
              <a:rPr lang="ru-RU" dirty="0"/>
              <a:t>• обеспечение объективности процедур оценки</a:t>
            </a:r>
            <a:br>
              <a:rPr lang="ru-RU" dirty="0"/>
            </a:br>
            <a:r>
              <a:rPr lang="ru-RU" dirty="0"/>
              <a:t>качества;</a:t>
            </a:r>
            <a:br>
              <a:rPr lang="ru-RU" dirty="0"/>
            </a:br>
            <a:r>
              <a:rPr lang="ru-RU" dirty="0"/>
              <a:t>• повышение квалификации педагогов и</a:t>
            </a:r>
            <a:br>
              <a:rPr lang="ru-RU" dirty="0"/>
            </a:br>
            <a:r>
              <a:rPr lang="ru-RU" dirty="0"/>
              <a:t>организация методической работы на основе</a:t>
            </a:r>
            <a:br>
              <a:rPr lang="ru-RU" dirty="0"/>
            </a:br>
            <a:r>
              <a:rPr lang="ru-RU" dirty="0"/>
              <a:t>оценки эффективности работы педагогов.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41119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00" dirty="0" smtClean="0"/>
              <a:t>Результаты </a:t>
            </a:r>
            <a:r>
              <a:rPr lang="ru-RU" sz="2200" dirty="0"/>
              <a:t>оценочных процедур позволяют: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 smtClean="0"/>
              <a:t>обратить </a:t>
            </a:r>
            <a:r>
              <a:rPr lang="ru-RU" dirty="0"/>
              <a:t>внимание на типичные предметные дефициты по предметам обучающихся начальной, основной и средней ступени обучения, их причины и возможные пути устранения; </a:t>
            </a:r>
          </a:p>
          <a:p>
            <a:pPr algn="just"/>
            <a:r>
              <a:rPr lang="ru-RU" dirty="0" smtClean="0"/>
              <a:t>объективно </a:t>
            </a:r>
            <a:r>
              <a:rPr lang="ru-RU" dirty="0"/>
              <a:t>оценивать работы учащихся, руководствуясь принятыми нормами оценивания; </a:t>
            </a:r>
          </a:p>
          <a:p>
            <a:pPr algn="just"/>
            <a:r>
              <a:rPr lang="ru-RU" dirty="0" smtClean="0"/>
              <a:t>подготовить </a:t>
            </a:r>
            <a:r>
              <a:rPr lang="ru-RU" dirty="0"/>
              <a:t>индивидуальные программы (траектории развития) для обучающихся, которые получили очень низкие результаты (система работы с НОР), и для обучающихся, которые получили высокие результаты (</a:t>
            </a:r>
            <a:r>
              <a:rPr lang="ru-RU" dirty="0" smtClean="0"/>
              <a:t>система </a:t>
            </a:r>
            <a:r>
              <a:rPr lang="ru-RU" dirty="0"/>
              <a:t>выявления, поддержки и развития способностей и </a:t>
            </a:r>
            <a:r>
              <a:rPr lang="ru-RU" dirty="0" smtClean="0"/>
              <a:t>талантов);</a:t>
            </a:r>
            <a:endParaRPr lang="ru-RU" dirty="0"/>
          </a:p>
          <a:p>
            <a:pPr algn="just"/>
            <a:r>
              <a:rPr lang="ru-RU" dirty="0" smtClean="0"/>
              <a:t>проводить </a:t>
            </a:r>
            <a:r>
              <a:rPr lang="ru-RU" dirty="0"/>
              <a:t>репетиционные работы по материалам открытого банка заданий ВПР, НИКО, ЕГЭ, ОГЭ с последующим анализом результатов (выявление динамики результатов обучения).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Региональная оценка по модели </a:t>
            </a: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PISA</a:t>
            </a:r>
            <a:endParaRPr lang="ru-RU" sz="28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/>
          <p:nvPr/>
        </p:nvGraphicFramePr>
        <p:xfrm>
          <a:off x="179512" y="836712"/>
          <a:ext cx="4896544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/>
        </p:nvGraphicFramePr>
        <p:xfrm>
          <a:off x="4499992" y="548680"/>
          <a:ext cx="4752528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7504" y="3501008"/>
            <a:ext cx="89289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4500"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Результаты по всем видам грамотности в РБ ниже общероссийских более чем на 18 баллов, что по методологии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PISA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условно соответствуют отставанию на половину учебного года. При этом 14% ОО показывают результаты выше общероссийских, а 46% ОО ниже.</a:t>
            </a:r>
          </a:p>
          <a:p>
            <a:pPr indent="444500" algn="just"/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Резильентными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образовательными организациями являются те, что лучше справляются с негативными социально-экономическими факторами. В Республике Бурятия 1,9% школ являются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резильентными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(2 школы в выборке –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МОУ "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Турунтаевская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СОШ № 1" и МОУ "Ильинская СОШ" Прибайкальского района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pPr indent="444500"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Несмотря на высокую концентрацию учащихся из группы учебного риска в данных школах, этим учащимся удается показывать высокие образовательные результаты по всем видам грамотности. Но и в других школах республики есть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резильентные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учащиеся и таких 7,9%.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611560" y="1124744"/>
          <a:ext cx="7848873" cy="1769792"/>
        </p:xfrm>
        <a:graphic>
          <a:graphicData uri="http://schemas.openxmlformats.org/drawingml/2006/table">
            <a:tbl>
              <a:tblPr/>
              <a:tblGrid>
                <a:gridCol w="19226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6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33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79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79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Читательская грамотность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Математическая грамотность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Естественнонаучная грамотность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Доля </a:t>
                      </a:r>
                      <a:r>
                        <a:rPr lang="ru-RU" sz="1200" b="1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резильентных</a:t>
                      </a: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учащихся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4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Российская Федерация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488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483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479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Республика Бурятия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466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466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463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7,9%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Бичурский</a:t>
                      </a: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район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Бичурская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 №2"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9,5%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Региональная оценка по модели </a:t>
            </a: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PISA</a:t>
            </a:r>
            <a:endParaRPr lang="ru-RU" sz="28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9074274"/>
              </p:ext>
            </p:extLst>
          </p:nvPr>
        </p:nvGraphicFramePr>
        <p:xfrm>
          <a:off x="179512" y="3356992"/>
          <a:ext cx="8640960" cy="2397094"/>
        </p:xfrm>
        <a:graphic>
          <a:graphicData uri="http://schemas.openxmlformats.org/drawingml/2006/table">
            <a:tbl>
              <a:tblPr/>
              <a:tblGrid>
                <a:gridCol w="2229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3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64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64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79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0222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0221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93248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 ОО</a:t>
                      </a:r>
                    </a:p>
                  </a:txBody>
                  <a:tcPr marL="6359" marR="6359" marT="6359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учащихся, отметивших наличие плохой дисциплины на уроках (%)</a:t>
                      </a:r>
                    </a:p>
                  </a:txBody>
                  <a:tcPr marL="6359" marR="6359" marT="6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учащихся с высокой мотивацией к изучению математики (%)</a:t>
                      </a:r>
                    </a:p>
                  </a:txBody>
                  <a:tcPr marL="6359" marR="6359" marT="6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Учащиеся, подвергавшиеся социальным формам травли несколько раз в месяц или чаще (%)</a:t>
                      </a:r>
                    </a:p>
                  </a:txBody>
                  <a:tcPr marL="6359" marR="6359" marT="6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Учащиеся, подвергавшиеся агрессивным формам травли несколько раз в месяц или чаще (%)</a:t>
                      </a:r>
                    </a:p>
                  </a:txBody>
                  <a:tcPr marL="6359" marR="6359" marT="6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списке "Школы с низкими образовательными результатами"</a:t>
                      </a:r>
                    </a:p>
                  </a:txBody>
                  <a:tcPr marL="6359" marR="6359" marT="6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учащихся, выбравших профильную математику для сдачи ЕГЭ в 2019 г. (%)</a:t>
                      </a:r>
                    </a:p>
                  </a:txBody>
                  <a:tcPr marL="6359" marR="6359" marT="6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46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</a:t>
                      </a:r>
                      <a:r>
                        <a:rPr lang="ru-RU" sz="1200" b="1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Бичурская</a:t>
                      </a: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 №2"</a:t>
                      </a:r>
                      <a:endParaRPr lang="ru-RU" sz="18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359" marR="6359" marT="6359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14382" y="0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ОО, получившие  30% и более «2» по русскому языку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2822353"/>
              </p:ext>
            </p:extLst>
          </p:nvPr>
        </p:nvGraphicFramePr>
        <p:xfrm>
          <a:off x="323528" y="428604"/>
          <a:ext cx="8820474" cy="5160636"/>
        </p:xfrm>
        <a:graphic>
          <a:graphicData uri="http://schemas.openxmlformats.org/drawingml/2006/table">
            <a:tbl>
              <a:tblPr/>
              <a:tblGrid>
                <a:gridCol w="1676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57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57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8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66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53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Calibri"/>
                          <a:ea typeface="Calibri"/>
                          <a:cs typeface="Times New Roman"/>
                        </a:rPr>
                        <a:t>5 класс</a:t>
                      </a:r>
                    </a:p>
                  </a:txBody>
                  <a:tcPr marL="18786" marR="187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Calibri"/>
                          <a:ea typeface="Calibri"/>
                          <a:cs typeface="Times New Roman"/>
                        </a:rPr>
                        <a:t>6 класс</a:t>
                      </a:r>
                    </a:p>
                  </a:txBody>
                  <a:tcPr marL="18786" marR="187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Calibri"/>
                          <a:ea typeface="Calibri"/>
                          <a:cs typeface="Times New Roman"/>
                        </a:rPr>
                        <a:t>7 класс</a:t>
                      </a:r>
                    </a:p>
                  </a:txBody>
                  <a:tcPr marL="18786" marR="187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Calibri"/>
                          <a:ea typeface="Calibri"/>
                          <a:cs typeface="Times New Roman"/>
                        </a:rPr>
                        <a:t>8 класс</a:t>
                      </a:r>
                    </a:p>
                  </a:txBody>
                  <a:tcPr marL="18786" marR="187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Calibri"/>
                          <a:ea typeface="Calibri"/>
                          <a:cs typeface="Times New Roman"/>
                        </a:rPr>
                        <a:t>9 класс</a:t>
                      </a:r>
                    </a:p>
                  </a:txBody>
                  <a:tcPr marL="18786" marR="187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4896">
                <a:tc>
                  <a:txBody>
                    <a:bodyPr/>
                    <a:lstStyle/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Буйская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786" marR="187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Киретская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Буйская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Потанинская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Посельская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786" marR="187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Окино-Ключевская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Киретская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Еланская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Буйская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Мало-Куналейская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Шибертуйская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Потанинская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Посельская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786" marR="187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Окино-Ключевская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Еланская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Мало-Куналейская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Потанинская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Посельская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Верхне-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Мангиртуйская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ООШ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Киретская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Буйская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Гочитская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786" marR="187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Окино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-Ключевская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Киретская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Еланская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Буйская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Мало-Куналейская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Потанинская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Новосретенская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Посельская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Верхне-Мангиртуйская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ООШ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Шибертуйская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786" marR="187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2839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28662" y="0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ОО, получившие  30% и более «2» по математике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7095351"/>
              </p:ext>
            </p:extLst>
          </p:nvPr>
        </p:nvGraphicFramePr>
        <p:xfrm>
          <a:off x="785785" y="571480"/>
          <a:ext cx="8001055" cy="5746789"/>
        </p:xfrm>
        <a:graphic>
          <a:graphicData uri="http://schemas.openxmlformats.org/drawingml/2006/table">
            <a:tbl>
              <a:tblPr/>
              <a:tblGrid>
                <a:gridCol w="16000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0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00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00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008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541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Calibri"/>
                          <a:ea typeface="Calibri"/>
                          <a:cs typeface="Times New Roman"/>
                        </a:rPr>
                        <a:t>5 класс</a:t>
                      </a:r>
                    </a:p>
                  </a:txBody>
                  <a:tcPr marL="24630" marR="24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Calibri"/>
                          <a:ea typeface="Calibri"/>
                          <a:cs typeface="Times New Roman"/>
                        </a:rPr>
                        <a:t>6 класс</a:t>
                      </a:r>
                    </a:p>
                  </a:txBody>
                  <a:tcPr marL="24630" marR="24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Calibri"/>
                          <a:ea typeface="Calibri"/>
                          <a:cs typeface="Times New Roman"/>
                        </a:rPr>
                        <a:t>7 класс</a:t>
                      </a:r>
                    </a:p>
                  </a:txBody>
                  <a:tcPr marL="24630" marR="24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Calibri"/>
                          <a:ea typeface="Calibri"/>
                          <a:cs typeface="Times New Roman"/>
                        </a:rPr>
                        <a:t>8 класс</a:t>
                      </a:r>
                    </a:p>
                  </a:txBody>
                  <a:tcPr marL="24630" marR="24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Calibri"/>
                          <a:ea typeface="Calibri"/>
                          <a:cs typeface="Times New Roman"/>
                        </a:rPr>
                        <a:t>9 класс</a:t>
                      </a:r>
                    </a:p>
                  </a:txBody>
                  <a:tcPr marL="24630" marR="24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18189"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630" marR="24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Окино-Ключевская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Потанинская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630" marR="24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№1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Окино-Ключевская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Киретская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Еланская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Буйская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Мало-Куналейская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Шибертуйская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Потанинская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Посельская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Верхне-Мангиртуйская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ООШ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630" marR="24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Окино-Ключевская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Еланская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Буйская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Гочитская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Потанинская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Верхне-Мангиртуйская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ООШ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630" marR="24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Окино-Ключевская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Еланская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Мало-Куналейская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Верхне-Мангиртуйская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ООШ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630" marR="24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68015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/>
        </p:nvGraphicFramePr>
        <p:xfrm>
          <a:off x="357158" y="214290"/>
          <a:ext cx="8143932" cy="3000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428596" y="3571876"/>
          <a:ext cx="8358246" cy="2786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362246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0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ОО, получившие  30% и более «2» по биологии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4163130"/>
              </p:ext>
            </p:extLst>
          </p:nvPr>
        </p:nvGraphicFramePr>
        <p:xfrm>
          <a:off x="428596" y="642918"/>
          <a:ext cx="8429683" cy="5744621"/>
        </p:xfrm>
        <a:graphic>
          <a:graphicData uri="http://schemas.openxmlformats.org/drawingml/2006/table">
            <a:tbl>
              <a:tblPr/>
              <a:tblGrid>
                <a:gridCol w="2107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7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71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82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617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Calibri"/>
                          <a:ea typeface="Calibri"/>
                          <a:cs typeface="Times New Roman"/>
                        </a:rPr>
                        <a:t>6 класс</a:t>
                      </a:r>
                    </a:p>
                  </a:txBody>
                  <a:tcPr marL="65198" marR="65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Calibri"/>
                          <a:ea typeface="Calibri"/>
                          <a:cs typeface="Times New Roman"/>
                        </a:rPr>
                        <a:t>7 класс</a:t>
                      </a:r>
                    </a:p>
                  </a:txBody>
                  <a:tcPr marL="65198" marR="65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Calibri"/>
                          <a:ea typeface="Calibri"/>
                          <a:cs typeface="Times New Roman"/>
                        </a:rPr>
                        <a:t>8 класс</a:t>
                      </a:r>
                    </a:p>
                  </a:txBody>
                  <a:tcPr marL="65198" marR="65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Calibri"/>
                          <a:ea typeface="Calibri"/>
                          <a:cs typeface="Times New Roman"/>
                        </a:rPr>
                        <a:t>9 класс</a:t>
                      </a:r>
                    </a:p>
                  </a:txBody>
                  <a:tcPr marL="65198" marR="65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78861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Окино-Ключевская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Еланская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Мало-Куналейская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Потанинская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Верхне-Мангиртуйская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ООШ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8" marR="65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Окино-Ключевская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Еланская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Мало-Куналейская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Потанинская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Посельская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8" marR="65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Окино-Ключевская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Киретская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Еланская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Буйская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8" marR="65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Еланская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Верхне-Мангиртуйская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ООШ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8" marR="65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89953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0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ОО, получившие  30% и более «2» по истории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895001"/>
              </p:ext>
            </p:extLst>
          </p:nvPr>
        </p:nvGraphicFramePr>
        <p:xfrm>
          <a:off x="571473" y="785794"/>
          <a:ext cx="8215370" cy="5988271"/>
        </p:xfrm>
        <a:graphic>
          <a:graphicData uri="http://schemas.openxmlformats.org/drawingml/2006/table">
            <a:tbl>
              <a:tblPr/>
              <a:tblGrid>
                <a:gridCol w="205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4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439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6 класс</a:t>
                      </a:r>
                    </a:p>
                  </a:txBody>
                  <a:tcPr marL="27709" marR="277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7 класс</a:t>
                      </a:r>
                    </a:p>
                  </a:txBody>
                  <a:tcPr marL="27709" marR="277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8 класс</a:t>
                      </a:r>
                    </a:p>
                  </a:txBody>
                  <a:tcPr marL="27709" marR="277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9 класс</a:t>
                      </a:r>
                    </a:p>
                  </a:txBody>
                  <a:tcPr marL="27709" marR="277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13951"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709" marR="277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Окино-Ключевская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Еланская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Мало-Куналейская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Потанинская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Посельская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Бичурская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Бичурская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Верхне-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Мангиртуйская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ООШ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709" marR="277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Окино-Ключевская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Киретская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Еланская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Буйская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Бичурская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СОШ  №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Еланская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Мало-Куналейская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Потанинская СОШ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709" marR="277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27709" marR="277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11024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/>
        </p:nvGraphicFramePr>
        <p:xfrm>
          <a:off x="500034" y="357166"/>
          <a:ext cx="8143932" cy="3071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642910" y="3500438"/>
          <a:ext cx="8001056" cy="3000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711880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ОО с признаками необъективности результатов</a:t>
            </a:r>
            <a:endParaRPr lang="ru-RU" sz="3200" dirty="0">
              <a:solidFill>
                <a:srgbClr val="FF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6270734"/>
              </p:ext>
            </p:extLst>
          </p:nvPr>
        </p:nvGraphicFramePr>
        <p:xfrm>
          <a:off x="179511" y="1928802"/>
          <a:ext cx="8583489" cy="3143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228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2018 г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2019 г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2020 г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8892">
                <a:tc>
                  <a:txBody>
                    <a:bodyPr/>
                    <a:lstStyle/>
                    <a:p>
                      <a:r>
                        <a:rPr lang="ru-RU" sz="2000" dirty="0" err="1" smtClean="0"/>
                        <a:t>Мало-Куналейская</a:t>
                      </a:r>
                      <a:r>
                        <a:rPr lang="ru-RU" sz="2000" dirty="0" smtClean="0"/>
                        <a:t> С</a:t>
                      </a:r>
                      <a:r>
                        <a:rPr lang="ru-RU" sz="2000" baseline="0" dirty="0" smtClean="0"/>
                        <a:t>ОШ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Бичурская</a:t>
                      </a:r>
                      <a:r>
                        <a:rPr lang="ru-RU" sz="2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СОШ №5</a:t>
                      </a:r>
                    </a:p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sz="20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Новосретенская</a:t>
                      </a:r>
                      <a:r>
                        <a:rPr lang="ru-RU" sz="2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СОШ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sz="20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Новосретенская</a:t>
                      </a:r>
                      <a:r>
                        <a:rPr lang="ru-RU" sz="2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СОШ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0978416"/>
              </p:ext>
            </p:extLst>
          </p:nvPr>
        </p:nvGraphicFramePr>
        <p:xfrm>
          <a:off x="179512" y="1052732"/>
          <a:ext cx="8784980" cy="5184583"/>
        </p:xfrm>
        <a:graphic>
          <a:graphicData uri="http://schemas.openxmlformats.org/drawingml/2006/table">
            <a:tbl>
              <a:tblPr/>
              <a:tblGrid>
                <a:gridCol w="2330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12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15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15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157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157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7207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207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7207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7207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7207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7207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7207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7207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41048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ОО</a:t>
                      </a: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Группа риска (номер)</a:t>
                      </a: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неуд.отметок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% ВПР 2020</a:t>
                      </a: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неуд.отметок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% ВПР 2019</a:t>
                      </a: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неуд.отметок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% ВПР 2018 г.</a:t>
                      </a: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83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26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прогр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прогр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6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прогр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прогр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6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6кл</a:t>
                      </a: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6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6кл</a:t>
                      </a: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6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95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Бичурская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 №5"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9,09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18,2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95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Окино-Ключевская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19,05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45,83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95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Киретская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42,86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27,3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95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"Еланская СОШ"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45,5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895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Бичурская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 №4"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18,8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2548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Верхне-Мангиртуйская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ООШ 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16,67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42,86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895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Бичурская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  №1"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28,07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20,6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н/п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47,6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895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Гочитская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16,67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895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Посельская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33,33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62,5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895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Потанинская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–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76,47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79504" y="764704"/>
          <a:ext cx="8712976" cy="4604385"/>
        </p:xfrm>
        <a:graphic>
          <a:graphicData uri="http://schemas.openxmlformats.org/drawingml/2006/table">
            <a:tbl>
              <a:tblPr/>
              <a:tblGrid>
                <a:gridCol w="1584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3551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44561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ОО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непреодолевших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мин.порог ,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2020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непреодолевших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мин.порог , %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непреодолевших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мин.порог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ru-RU" sz="1100" b="1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математика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ОГЭ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ОГЭ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 (б)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 (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ОГЭ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ОГЭ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 (б)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 (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ОГЭ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ОГЭ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(б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 (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Бичурская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 №5"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Окино-Ключевская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Киретская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"Еланская СОШ"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12,50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Бичурская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 №4"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Верхне-Мангиртуйская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ООШ 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Бичурская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  №1"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36,36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Гочитская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Посельская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42,80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Потанинская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13,60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Метапредметные результаты 8 класс, </a:t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 марта 2020 г.</a:t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Успешность выполнения всей работы МО в сравнении с РБ </a:t>
            </a:r>
            <a:endParaRPr lang="ru-RU" sz="16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05944"/>
              </p:ext>
            </p:extLst>
          </p:nvPr>
        </p:nvGraphicFramePr>
        <p:xfrm>
          <a:off x="428596" y="2008375"/>
          <a:ext cx="8286807" cy="4248558"/>
        </p:xfrm>
        <a:graphic>
          <a:graphicData uri="http://schemas.openxmlformats.org/drawingml/2006/table">
            <a:tbl>
              <a:tblPr/>
              <a:tblGrid>
                <a:gridCol w="8310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8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8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96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28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619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619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1547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0083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0083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12947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ОО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Кол-во участников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Успешность выполнения, % от максимального балла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317" marR="423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35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Вся работа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Задания по предметным областям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Задания по группам умений</a:t>
                      </a:r>
                      <a:endParaRPr lang="ru-RU" sz="14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80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Математика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Русский язык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Естественнонаучные предметы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Общественно-научные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предметы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Общее понимание текста, ориентация в тексте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Глубокое и детальное понимание содержания и формы текста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Использование информации из текста для различных целей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277">
                <a:tc>
                  <a:txBody>
                    <a:bodyPr/>
                    <a:lstStyle/>
                    <a:p>
                      <a:pPr>
                        <a:tabLst>
                          <a:tab pos="905510" algn="l"/>
                        </a:tabLs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 по МО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905510" algn="l"/>
                        </a:tabLs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8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8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8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31</a:t>
                      </a:r>
                      <a:endParaRPr lang="ru-RU" sz="18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8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35</a:t>
                      </a:r>
                      <a:endParaRPr lang="ru-RU" sz="18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22</a:t>
                      </a:r>
                      <a:endParaRPr lang="ru-RU" sz="18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4185">
                <a:tc>
                  <a:txBody>
                    <a:bodyPr/>
                    <a:lstStyle/>
                    <a:p>
                      <a:pPr>
                        <a:tabLst>
                          <a:tab pos="905510" algn="l"/>
                        </a:tabLs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 по РБ</a:t>
                      </a:r>
                      <a:endParaRPr lang="ru-RU" sz="18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905510" algn="l"/>
                        </a:tabLs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2544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41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Метапредметные результаты, 9 класс, 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 ноября 2020 г.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/>
              <a:t> </a:t>
            </a:r>
            <a:r>
              <a:rPr lang="ru-RU" sz="1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Успешность выполнения всей работы МО в сравнении с РБ 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488981"/>
              </p:ext>
            </p:extLst>
          </p:nvPr>
        </p:nvGraphicFramePr>
        <p:xfrm>
          <a:off x="285720" y="2040056"/>
          <a:ext cx="8501121" cy="3436700"/>
        </p:xfrm>
        <a:graphic>
          <a:graphicData uri="http://schemas.openxmlformats.org/drawingml/2006/table">
            <a:tbl>
              <a:tblPr/>
              <a:tblGrid>
                <a:gridCol w="1000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7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44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4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50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4300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4300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2682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2851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2851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06102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ОО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Кол-во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участников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Успешность выполнения, % от максимального балла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1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Вся работа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Задания по предметным областям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Задания по группам умений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86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Математика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Русский язык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Естественнонаучные предметы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Общественно-научные предметы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Общее понимание текста, ориентация в тексте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Глубокое и детальное понимание содержания и формы текста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Использование информации из текста для различных целей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09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05510" algn="l"/>
                        </a:tabLs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 по МО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6594" marR="46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05510" algn="l"/>
                        </a:tabLs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37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41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26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38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8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05510" algn="l"/>
                        </a:tabLs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 по РБ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6594" marR="46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05510" algn="l"/>
                        </a:tabLs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2993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6594" marR="46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41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53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38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Метапредметные результаты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14348" y="1785926"/>
          <a:ext cx="7786742" cy="2907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5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6473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Не достигли базового уровня:</a:t>
                      </a:r>
                      <a:endParaRPr lang="ru-RU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67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класс, 18 марта 2020 г</a:t>
                      </a:r>
                      <a:endParaRPr lang="ru-RU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 класс, 26 ноября 2020 г.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45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Wingdings" pitchFamily="2" charset="2"/>
                        <a:buNone/>
                      </a:pPr>
                      <a:r>
                        <a:rPr lang="ru-RU" sz="18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800" b="0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Бичурская</a:t>
                      </a:r>
                      <a:r>
                        <a:rPr lang="ru-RU" sz="18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 №3»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800" b="0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Бичурская</a:t>
                      </a:r>
                      <a:r>
                        <a:rPr lang="ru-RU" sz="18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 №2»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45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800" b="0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Бичурская</a:t>
                      </a:r>
                      <a:r>
                        <a:rPr lang="ru-RU" sz="18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 №4»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0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800" b="0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Бичурская</a:t>
                      </a:r>
                      <a:r>
                        <a:rPr lang="ru-RU" sz="18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 №5»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5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800" b="0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Новосретенская</a:t>
                      </a:r>
                      <a:r>
                        <a:rPr lang="ru-RU" sz="18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СОШ»</a:t>
                      </a:r>
                      <a:endParaRPr lang="ru-RU" sz="18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45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800" b="0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Посельская</a:t>
                      </a:r>
                      <a:r>
                        <a:rPr lang="ru-RU" sz="18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СОШ»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Диагностика грамотности чтения</a:t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 класс, 22-27 апреля 2020 г.</a:t>
            </a:r>
            <a:endParaRPr lang="ru-RU" sz="2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857224" y="1857364"/>
          <a:ext cx="7500990" cy="1541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0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0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003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3716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Абс</a:t>
                      </a:r>
                      <a:r>
                        <a:rPr lang="ru-RU" dirty="0" smtClean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dirty="0" err="1" smtClean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успеваемость,%</a:t>
                      </a:r>
                      <a:endParaRPr lang="ru-RU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Качество </a:t>
                      </a:r>
                      <a:r>
                        <a:rPr lang="ru-RU" dirty="0" err="1" smtClean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знаний,%</a:t>
                      </a:r>
                      <a:endParaRPr lang="ru-RU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3716">
                <a:tc>
                  <a:txBody>
                    <a:bodyPr/>
                    <a:lstStyle/>
                    <a:p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Бичурский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район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94,12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52,04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3716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Республика Бурятия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83,76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29,21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Бурятский язык как государственный </a:t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 ноября 2020 г.</a:t>
            </a:r>
            <a:endParaRPr lang="ru-RU" sz="2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6722155"/>
              </p:ext>
            </p:extLst>
          </p:nvPr>
        </p:nvGraphicFramePr>
        <p:xfrm>
          <a:off x="251518" y="1989980"/>
          <a:ext cx="8511481" cy="3815284"/>
        </p:xfrm>
        <a:graphic>
          <a:graphicData uri="http://schemas.openxmlformats.org/drawingml/2006/table">
            <a:tbl>
              <a:tblPr/>
              <a:tblGrid>
                <a:gridCol w="1249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5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13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9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29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523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523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523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295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2438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36108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 класс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 класс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327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200" b="1" dirty="0" err="1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Окино-Ключевская</a:t>
                      </a:r>
                      <a:r>
                        <a:rPr lang="ru-RU" sz="1200" b="1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СОШ»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accent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200" b="1" kern="1200" dirty="0" err="1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Бичурская</a:t>
                      </a:r>
                      <a:r>
                        <a:rPr lang="ru-RU" sz="1200" b="1" kern="1200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 №4</a:t>
                      </a:r>
                      <a:r>
                        <a:rPr lang="ru-RU" sz="1200" b="1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</a:t>
                      </a: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</a:t>
                      </a:r>
                      <a:endParaRPr lang="ru-RU" sz="1200" b="1" dirty="0">
                        <a:solidFill>
                          <a:schemeClr val="accent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РБ</a:t>
                      </a:r>
                      <a:endParaRPr lang="ru-RU" sz="1200" b="1" dirty="0">
                        <a:solidFill>
                          <a:schemeClr val="accent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200" b="1" kern="1200" dirty="0" err="1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Гочитская</a:t>
                      </a:r>
                      <a:r>
                        <a:rPr lang="ru-RU" sz="1200" b="1" kern="1200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</a:t>
                      </a:r>
                      <a:r>
                        <a:rPr lang="ru-RU" sz="1200" b="1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accent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200" b="1" kern="1200" dirty="0" err="1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Киретская</a:t>
                      </a:r>
                      <a:r>
                        <a:rPr lang="ru-RU" sz="1200" b="1" kern="1200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</a:t>
                      </a:r>
                      <a:r>
                        <a:rPr lang="ru-RU" sz="1200" b="1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accent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200" b="1" kern="1200" dirty="0" err="1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Потанинская</a:t>
                      </a:r>
                      <a:r>
                        <a:rPr lang="ru-RU" sz="1200" b="1" kern="1200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</a:t>
                      </a:r>
                      <a:r>
                        <a:rPr lang="ru-RU" sz="1200" b="1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accent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</a:t>
                      </a:r>
                      <a:endParaRPr lang="ru-RU" sz="1200" b="1" dirty="0">
                        <a:solidFill>
                          <a:schemeClr val="accent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accent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РБ</a:t>
                      </a:r>
                      <a:endParaRPr lang="ru-RU" sz="1200" b="1" dirty="0">
                        <a:solidFill>
                          <a:schemeClr val="accent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18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Абс.успе</a:t>
                      </a:r>
                      <a:endParaRPr lang="ru-RU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ваемость,%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14,29</a:t>
                      </a:r>
                      <a:endParaRPr lang="ru-RU" sz="14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16,67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15,38</a:t>
                      </a:r>
                      <a:endParaRPr lang="ru-RU" sz="14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73,34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88,46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70,79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45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Качество </a:t>
                      </a:r>
                      <a:r>
                        <a:rPr lang="ru-RU" sz="14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знаний,%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47,81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92,86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53,85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28,89</a:t>
                      </a:r>
                    </a:p>
                    <a:p>
                      <a:pPr algn="ctr"/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История (Великая Отечественная война)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10-11 классы, февраль-октябрь 2020г.</a:t>
            </a:r>
            <a:endParaRPr lang="ru-RU" sz="2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2071678"/>
          <a:ext cx="8643997" cy="1920240"/>
        </p:xfrm>
        <a:graphic>
          <a:graphicData uri="http://schemas.openxmlformats.org/drawingml/2006/table">
            <a:tbl>
              <a:tblPr/>
              <a:tblGrid>
                <a:gridCol w="25486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3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3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38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3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059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Абсолютная успеваемость, %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Качество знаний, %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5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Февраль 2020 г.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Октябрь 2020 г.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Февраль 2020 г.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Октябрь 2020 г.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91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РБ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91,06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94,15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34,97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37,59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91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81,82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81,81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36,36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54,54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91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4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Шибертуйская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СОШ»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81,82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81,82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36,37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54,55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56944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Рекомендации: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6865" y="1484784"/>
            <a:ext cx="6798736" cy="4450349"/>
          </a:xfrm>
        </p:spPr>
        <p:txBody>
          <a:bodyPr>
            <a:normAutofit fontScale="47500" lnSpcReduction="20000"/>
          </a:bodyPr>
          <a:lstStyle/>
          <a:p>
            <a:pPr lvl="0" algn="just"/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результаты оценочных процедур для наблюдения за показателями образовательного процесса, его корректировки; совершенствования преподавания учебных дисциплин;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оказания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ресурсной, методической и другой поддержки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ОО, обучающимся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педагогам; для повышения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информированности родителей учащихся и пр. 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 вносить изменения в формирование программы развития ОО, в планы мероприятий ОО по обеспечению преемственности начального и основного общего образования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основании данных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оценочных процедур.</a:t>
            </a:r>
          </a:p>
          <a:p>
            <a:pPr lvl="0" algn="just"/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Обобщать и представлять позитивный опыт в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муниципалитете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региональных (муниципальных) педагогических мероприятий; в органах государственно-общественного управления образовательной организации (педагогических советах, заседаниях школьных методических объединений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обучение руководителей ОО,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заместителей руководителей по УМР по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использованию результатов оценочных процедур для повышения эффективности механизмов управления качеством образования.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739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577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174</TotalTime>
  <Words>3324</Words>
  <Application>Microsoft Office PowerPoint</Application>
  <PresentationFormat>Экран (4:3)</PresentationFormat>
  <Paragraphs>841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2" baseType="lpstr">
      <vt:lpstr>Arial</vt:lpstr>
      <vt:lpstr>Calibri</vt:lpstr>
      <vt:lpstr>Constantia</vt:lpstr>
      <vt:lpstr>Times New Roman</vt:lpstr>
      <vt:lpstr>Tw Cen MT</vt:lpstr>
      <vt:lpstr>Wingdings</vt:lpstr>
      <vt:lpstr>Wingdings 2</vt:lpstr>
      <vt:lpstr>Поток</vt:lpstr>
      <vt:lpstr>Презентация PowerPoint</vt:lpstr>
      <vt:lpstr>Система оценки качества образования:</vt:lpstr>
      <vt:lpstr>ШКОЛЫ с НОР</vt:lpstr>
      <vt:lpstr>Презентация PowerPoint</vt:lpstr>
      <vt:lpstr>Презентация PowerPoint</vt:lpstr>
      <vt:lpstr>Процедуры ОКО</vt:lpstr>
      <vt:lpstr>Муниципальные документы</vt:lpstr>
      <vt:lpstr>План мероприятий (дорожная карта) по обеспечению объективности проведения ВПР в 2020-2021 учебном году в образовательных организациях МО «Бичурский район»  (утв. Приказом МУ РУО №194 от 14 сентября 2020г)</vt:lpstr>
      <vt:lpstr>Муниципальная система обеспечения объективности процедур оценки качества образования и олимпиад школьников  (Приложение к приказу МУ РУО № 18а  от 29.01.2021г) </vt:lpstr>
      <vt:lpstr>План мероприятий, направленных на повышение качества образования в школах с низкими образовательными результатами (ШНОР) МО «Бичурский район» на 2020-2021 учебный год ( утв. приказом МУ РУО №44 от 03.03.21)</vt:lpstr>
      <vt:lpstr>План мероприятий (дорожная карта) по повышению образовательных результатов на основе результатов международных сопоставительный исследований качества образования, национальных, региональных оценочных процедур в образовательных организациях МО «Бичурский район»  (приказ №55 от 05.03.2021г)   </vt:lpstr>
      <vt:lpstr>Участие в проекте «500+»</vt:lpstr>
      <vt:lpstr>Направления  работы по итогам анализа рисковых факторов образовательной среды в ОУ</vt:lpstr>
      <vt:lpstr>Презентация PowerPoint</vt:lpstr>
      <vt:lpstr>Результаты оценочных процедур позволяют: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ОО с признаками необъективности результатов</vt:lpstr>
      <vt:lpstr>Презентация PowerPoint</vt:lpstr>
      <vt:lpstr>Презентация PowerPoint</vt:lpstr>
      <vt:lpstr>Метапредметные результаты 8 класс,  18 марта 2020 г.  Успешность выполнения всей работы МО в сравнении с РБ </vt:lpstr>
      <vt:lpstr>Метапредметные результаты, 9 класс,  26 ноября 2020 г.  Успешность выполнения всей работы МО в сравнении с РБ </vt:lpstr>
      <vt:lpstr>Метапредметные результаты</vt:lpstr>
      <vt:lpstr>Диагностика грамотности чтения  9 класс, 22-27 апреля 2020 г.</vt:lpstr>
      <vt:lpstr>Бурятский язык как государственный  19 ноября 2020 г.</vt:lpstr>
      <vt:lpstr>История (Великая Отечественная война) 10-11 классы, февраль-октябрь 2020г.</vt:lpstr>
      <vt:lpstr>Рекомендации: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Пользователь Windows</cp:lastModifiedBy>
  <cp:revision>29</cp:revision>
  <dcterms:created xsi:type="dcterms:W3CDTF">2021-03-24T08:08:27Z</dcterms:created>
  <dcterms:modified xsi:type="dcterms:W3CDTF">2021-06-24T01:40:07Z</dcterms:modified>
</cp:coreProperties>
</file>