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9" r:id="rId1"/>
  </p:sldMasterIdLst>
  <p:notesMasterIdLst>
    <p:notesMasterId r:id="rId19"/>
  </p:notesMasterIdLst>
  <p:sldIdLst>
    <p:sldId id="284" r:id="rId2"/>
    <p:sldId id="318" r:id="rId3"/>
    <p:sldId id="319" r:id="rId4"/>
    <p:sldId id="309" r:id="rId5"/>
    <p:sldId id="314" r:id="rId6"/>
    <p:sldId id="310" r:id="rId7"/>
    <p:sldId id="311" r:id="rId8"/>
    <p:sldId id="312" r:id="rId9"/>
    <p:sldId id="304" r:id="rId10"/>
    <p:sldId id="313" r:id="rId11"/>
    <p:sldId id="305" r:id="rId12"/>
    <p:sldId id="315" r:id="rId13"/>
    <p:sldId id="308" r:id="rId14"/>
    <p:sldId id="307" r:id="rId15"/>
    <p:sldId id="316" r:id="rId16"/>
    <p:sldId id="294" r:id="rId17"/>
    <p:sldId id="317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990000"/>
    <a:srgbClr val="6600FF"/>
    <a:srgbClr val="FFCC00"/>
    <a:srgbClr val="FF3300"/>
    <a:srgbClr val="993300"/>
    <a:srgbClr val="FF9933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1298E4-0B9D-4005-8EFB-4D6C11C4068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9F3EF1A-A3D2-49A5-A16E-FCE6EA7550F6}" type="pres">
      <dgm:prSet presAssocID="{DE1298E4-0B9D-4005-8EFB-4D6C11C4068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446607C6-63AA-48E7-8D84-2FF8FF78BC77}" type="presOf" srcId="{DE1298E4-0B9D-4005-8EFB-4D6C11C4068C}" destId="{89F3EF1A-A3D2-49A5-A16E-FCE6EA7550F6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4721CB-E609-437D-8A7C-520E1E35B84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A01BC1-38D9-413B-8E73-D45EA1211AD6}">
      <dgm:prSet phldrT="[Текст]" custT="1"/>
      <dgm:spPr>
        <a:solidFill>
          <a:schemeClr val="bg1"/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ctr"/>
          <a:r>
            <a:rPr lang="ru-RU" sz="2800" b="1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Трудности при подготовке к ЕГЭ</a:t>
          </a:r>
          <a:r>
            <a:rPr lang="ru-RU" sz="2800" dirty="0" smtClean="0">
              <a:effectLst/>
              <a:latin typeface="Calibri" pitchFamily="34" charset="0"/>
              <a:cs typeface="Calibri" pitchFamily="34" charset="0"/>
            </a:rPr>
            <a:t>	</a:t>
          </a:r>
          <a:endParaRPr lang="ru-RU" sz="2800" dirty="0">
            <a:effectLst/>
            <a:latin typeface="Calibri" pitchFamily="34" charset="0"/>
            <a:cs typeface="Calibri" pitchFamily="34" charset="0"/>
          </a:endParaRPr>
        </a:p>
      </dgm:t>
    </dgm:pt>
    <dgm:pt modelId="{4291CA48-82A6-4247-9689-560A42DDFF26}" type="parTrans" cxnId="{42742A6A-57FB-43CD-BACC-829E5068AC7B}">
      <dgm:prSet/>
      <dgm:spPr/>
      <dgm:t>
        <a:bodyPr/>
        <a:lstStyle/>
        <a:p>
          <a:endParaRPr lang="ru-RU"/>
        </a:p>
      </dgm:t>
    </dgm:pt>
    <dgm:pt modelId="{BB6761B7-31A3-41D2-A881-EE69ED8E5EEA}" type="sibTrans" cxnId="{42742A6A-57FB-43CD-BACC-829E5068AC7B}">
      <dgm:prSet/>
      <dgm:spPr/>
      <dgm:t>
        <a:bodyPr/>
        <a:lstStyle/>
        <a:p>
          <a:endParaRPr lang="ru-RU"/>
        </a:p>
      </dgm:t>
    </dgm:pt>
    <dgm:pt modelId="{EB18C605-7615-4AD1-BF43-71B4F2A55397}">
      <dgm:prSet phldrT="[Текст]" custT="1"/>
      <dgm:spPr>
        <a:solidFill>
          <a:schemeClr val="bg1"/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ru-RU" sz="2400" b="1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Процессуальные</a:t>
          </a:r>
          <a:endParaRPr lang="ru-RU" sz="2400" b="1" dirty="0">
            <a:solidFill>
              <a:schemeClr val="accent3"/>
            </a:solidFill>
            <a:effectLst/>
            <a:latin typeface="Calibri" pitchFamily="34" charset="0"/>
            <a:cs typeface="Calibri" pitchFamily="34" charset="0"/>
          </a:endParaRPr>
        </a:p>
      </dgm:t>
    </dgm:pt>
    <dgm:pt modelId="{E29E54EE-E286-4A40-885E-D5F6649E7F24}" type="parTrans" cxnId="{FA931472-6389-432B-B509-500767017A0B}">
      <dgm:prSet/>
      <dgm:spPr/>
      <dgm:t>
        <a:bodyPr/>
        <a:lstStyle/>
        <a:p>
          <a:endParaRPr lang="ru-RU"/>
        </a:p>
      </dgm:t>
    </dgm:pt>
    <dgm:pt modelId="{304AE6F1-1C64-48BE-BB5D-8492A2C91333}" type="sibTrans" cxnId="{FA931472-6389-432B-B509-500767017A0B}">
      <dgm:prSet/>
      <dgm:spPr/>
      <dgm:t>
        <a:bodyPr/>
        <a:lstStyle/>
        <a:p>
          <a:endParaRPr lang="ru-RU"/>
        </a:p>
      </dgm:t>
    </dgm:pt>
    <dgm:pt modelId="{3D30DB68-3857-4AEC-91F0-E942DFFA765D}">
      <dgm:prSet phldrT="[Текст]" custT="1"/>
      <dgm:spPr>
        <a:solidFill>
          <a:schemeClr val="bg1"/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ru-RU" sz="2400" b="1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Личностные</a:t>
          </a:r>
          <a:endParaRPr lang="ru-RU" sz="2400" b="1" dirty="0">
            <a:solidFill>
              <a:schemeClr val="accent3"/>
            </a:solidFill>
            <a:effectLst/>
            <a:latin typeface="Calibri" pitchFamily="34" charset="0"/>
            <a:cs typeface="Calibri" pitchFamily="34" charset="0"/>
          </a:endParaRPr>
        </a:p>
      </dgm:t>
    </dgm:pt>
    <dgm:pt modelId="{FECA8830-BEB9-4226-BCB6-83803F6FE32C}" type="parTrans" cxnId="{61669235-78C0-437D-92C0-EF2F0E937F72}">
      <dgm:prSet/>
      <dgm:spPr/>
      <dgm:t>
        <a:bodyPr/>
        <a:lstStyle/>
        <a:p>
          <a:endParaRPr lang="ru-RU"/>
        </a:p>
      </dgm:t>
    </dgm:pt>
    <dgm:pt modelId="{67A85042-07BD-4A86-A7FB-026B0A40B795}" type="sibTrans" cxnId="{61669235-78C0-437D-92C0-EF2F0E937F72}">
      <dgm:prSet/>
      <dgm:spPr/>
      <dgm:t>
        <a:bodyPr/>
        <a:lstStyle/>
        <a:p>
          <a:endParaRPr lang="ru-RU"/>
        </a:p>
      </dgm:t>
    </dgm:pt>
    <dgm:pt modelId="{F5F57423-4C44-420A-958F-4017B5C9A8D4}">
      <dgm:prSet phldrT="[Текст]" custT="1"/>
      <dgm:spPr>
        <a:solidFill>
          <a:schemeClr val="bg1"/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ru-RU" sz="2400" b="1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Познавательные</a:t>
          </a:r>
          <a:endParaRPr lang="ru-RU" sz="2400" b="1" dirty="0">
            <a:solidFill>
              <a:schemeClr val="accent3"/>
            </a:solidFill>
            <a:effectLst/>
            <a:latin typeface="Calibri" pitchFamily="34" charset="0"/>
            <a:cs typeface="Calibri" pitchFamily="34" charset="0"/>
          </a:endParaRPr>
        </a:p>
      </dgm:t>
    </dgm:pt>
    <dgm:pt modelId="{CC45090E-8B63-47D3-90BF-E66232902392}" type="parTrans" cxnId="{9F13E4BD-B403-4A3F-9050-B224EBAD5CAF}">
      <dgm:prSet/>
      <dgm:spPr/>
      <dgm:t>
        <a:bodyPr/>
        <a:lstStyle/>
        <a:p>
          <a:endParaRPr lang="ru-RU"/>
        </a:p>
      </dgm:t>
    </dgm:pt>
    <dgm:pt modelId="{6D7C30D0-FAFC-42AC-B66F-3B7C98C4175F}" type="sibTrans" cxnId="{9F13E4BD-B403-4A3F-9050-B224EBAD5CAF}">
      <dgm:prSet/>
      <dgm:spPr/>
      <dgm:t>
        <a:bodyPr/>
        <a:lstStyle/>
        <a:p>
          <a:endParaRPr lang="ru-RU"/>
        </a:p>
      </dgm:t>
    </dgm:pt>
    <dgm:pt modelId="{9246A1F3-A884-4463-9C3C-00FF33DCECC5}" type="pres">
      <dgm:prSet presAssocID="{684721CB-E609-437D-8A7C-520E1E35B84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E1864DA-D114-44CC-8471-81D80A8EECB1}" type="pres">
      <dgm:prSet presAssocID="{E9A01BC1-38D9-413B-8E73-D45EA1211AD6}" presName="hierRoot1" presStyleCnt="0">
        <dgm:presLayoutVars>
          <dgm:hierBranch val="init"/>
        </dgm:presLayoutVars>
      </dgm:prSet>
      <dgm:spPr/>
    </dgm:pt>
    <dgm:pt modelId="{C145A35E-5F9A-4F8D-AF05-3E9342FE8C24}" type="pres">
      <dgm:prSet presAssocID="{E9A01BC1-38D9-413B-8E73-D45EA1211AD6}" presName="rootComposite1" presStyleCnt="0"/>
      <dgm:spPr/>
    </dgm:pt>
    <dgm:pt modelId="{D1E868CF-0994-48F6-B6C8-074BACBE4947}" type="pres">
      <dgm:prSet presAssocID="{E9A01BC1-38D9-413B-8E73-D45EA1211AD6}" presName="rootText1" presStyleLbl="node0" presStyleIdx="0" presStyleCnt="1" custScaleX="182402" custLinFactNeighborX="-1113" custLinFactNeighborY="-502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C9D1B5-E0C2-4388-810A-E1946BCC7622}" type="pres">
      <dgm:prSet presAssocID="{E9A01BC1-38D9-413B-8E73-D45EA1211AD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27D22D3-50E9-492B-B791-FB1B349EC302}" type="pres">
      <dgm:prSet presAssocID="{E9A01BC1-38D9-413B-8E73-D45EA1211AD6}" presName="hierChild2" presStyleCnt="0"/>
      <dgm:spPr/>
    </dgm:pt>
    <dgm:pt modelId="{0EB328F0-1B95-4968-8B98-8B5D223763CC}" type="pres">
      <dgm:prSet presAssocID="{E29E54EE-E286-4A40-885E-D5F6649E7F24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2D299B5-5B7E-4779-9D55-CA2EFCDB185D}" type="pres">
      <dgm:prSet presAssocID="{EB18C605-7615-4AD1-BF43-71B4F2A55397}" presName="hierRoot2" presStyleCnt="0">
        <dgm:presLayoutVars>
          <dgm:hierBranch val="init"/>
        </dgm:presLayoutVars>
      </dgm:prSet>
      <dgm:spPr/>
    </dgm:pt>
    <dgm:pt modelId="{1EC969B2-D17C-42CC-8B32-18C42F68CC87}" type="pres">
      <dgm:prSet presAssocID="{EB18C605-7615-4AD1-BF43-71B4F2A55397}" presName="rootComposite" presStyleCnt="0"/>
      <dgm:spPr/>
    </dgm:pt>
    <dgm:pt modelId="{A25EB276-DF3F-48CE-B7B3-C7862F56AF95}" type="pres">
      <dgm:prSet presAssocID="{EB18C605-7615-4AD1-BF43-71B4F2A55397}" presName="rootText" presStyleLbl="node2" presStyleIdx="0" presStyleCnt="3" custScaleY="564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63D305C-D06A-4C6D-A581-940B12D1EC0B}" type="pres">
      <dgm:prSet presAssocID="{EB18C605-7615-4AD1-BF43-71B4F2A55397}" presName="rootConnector" presStyleLbl="node2" presStyleIdx="0" presStyleCnt="3"/>
      <dgm:spPr/>
      <dgm:t>
        <a:bodyPr/>
        <a:lstStyle/>
        <a:p>
          <a:endParaRPr lang="ru-RU"/>
        </a:p>
      </dgm:t>
    </dgm:pt>
    <dgm:pt modelId="{E720F648-C2C8-413B-9908-918BAEAFDC09}" type="pres">
      <dgm:prSet presAssocID="{EB18C605-7615-4AD1-BF43-71B4F2A55397}" presName="hierChild4" presStyleCnt="0"/>
      <dgm:spPr/>
    </dgm:pt>
    <dgm:pt modelId="{13A4CAB8-8A4A-4E2E-9EE8-A98692A617FD}" type="pres">
      <dgm:prSet presAssocID="{EB18C605-7615-4AD1-BF43-71B4F2A55397}" presName="hierChild5" presStyleCnt="0"/>
      <dgm:spPr/>
    </dgm:pt>
    <dgm:pt modelId="{AC8CE0D3-34B2-4186-A6E4-E80B087410FA}" type="pres">
      <dgm:prSet presAssocID="{FECA8830-BEB9-4226-BCB6-83803F6FE32C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2FD6001-5D2D-4A4B-9A91-07D93B5D19F5}" type="pres">
      <dgm:prSet presAssocID="{3D30DB68-3857-4AEC-91F0-E942DFFA765D}" presName="hierRoot2" presStyleCnt="0">
        <dgm:presLayoutVars>
          <dgm:hierBranch val="init"/>
        </dgm:presLayoutVars>
      </dgm:prSet>
      <dgm:spPr/>
    </dgm:pt>
    <dgm:pt modelId="{97A21A74-C6B5-4F26-97B5-F4555500BEB3}" type="pres">
      <dgm:prSet presAssocID="{3D30DB68-3857-4AEC-91F0-E942DFFA765D}" presName="rootComposite" presStyleCnt="0"/>
      <dgm:spPr/>
    </dgm:pt>
    <dgm:pt modelId="{4F7044CD-3BC9-4915-9E40-23453217EA8D}" type="pres">
      <dgm:prSet presAssocID="{3D30DB68-3857-4AEC-91F0-E942DFFA765D}" presName="rootText" presStyleLbl="node2" presStyleIdx="1" presStyleCnt="3" custScaleY="56419" custLinFactNeighborX="-1772" custLinFactNeighborY="-29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630741-AC53-4205-B9B9-C11ACA5250C8}" type="pres">
      <dgm:prSet presAssocID="{3D30DB68-3857-4AEC-91F0-E942DFFA765D}" presName="rootConnector" presStyleLbl="node2" presStyleIdx="1" presStyleCnt="3"/>
      <dgm:spPr/>
      <dgm:t>
        <a:bodyPr/>
        <a:lstStyle/>
        <a:p>
          <a:endParaRPr lang="ru-RU"/>
        </a:p>
      </dgm:t>
    </dgm:pt>
    <dgm:pt modelId="{846CE9AF-4009-4BFD-98A7-B21334E0DF1D}" type="pres">
      <dgm:prSet presAssocID="{3D30DB68-3857-4AEC-91F0-E942DFFA765D}" presName="hierChild4" presStyleCnt="0"/>
      <dgm:spPr/>
    </dgm:pt>
    <dgm:pt modelId="{F23039B6-8BE9-4AA4-98B2-00F740214378}" type="pres">
      <dgm:prSet presAssocID="{3D30DB68-3857-4AEC-91F0-E942DFFA765D}" presName="hierChild5" presStyleCnt="0"/>
      <dgm:spPr/>
    </dgm:pt>
    <dgm:pt modelId="{A91DA469-E2C0-4530-8432-95B556E3C454}" type="pres">
      <dgm:prSet presAssocID="{CC45090E-8B63-47D3-90BF-E66232902392}" presName="Name37" presStyleLbl="parChTrans1D2" presStyleIdx="2" presStyleCnt="3"/>
      <dgm:spPr/>
      <dgm:t>
        <a:bodyPr/>
        <a:lstStyle/>
        <a:p>
          <a:endParaRPr lang="ru-RU"/>
        </a:p>
      </dgm:t>
    </dgm:pt>
    <dgm:pt modelId="{86AA3B97-A2E0-4E28-86CC-C84E8B3FF186}" type="pres">
      <dgm:prSet presAssocID="{F5F57423-4C44-420A-958F-4017B5C9A8D4}" presName="hierRoot2" presStyleCnt="0">
        <dgm:presLayoutVars>
          <dgm:hierBranch val="init"/>
        </dgm:presLayoutVars>
      </dgm:prSet>
      <dgm:spPr/>
    </dgm:pt>
    <dgm:pt modelId="{D5A716E2-4426-4DBA-BE1B-1128B45A2F4C}" type="pres">
      <dgm:prSet presAssocID="{F5F57423-4C44-420A-958F-4017B5C9A8D4}" presName="rootComposite" presStyleCnt="0"/>
      <dgm:spPr/>
    </dgm:pt>
    <dgm:pt modelId="{A60D5CAC-3DA0-498A-87E3-FFEC24B13878}" type="pres">
      <dgm:prSet presAssocID="{F5F57423-4C44-420A-958F-4017B5C9A8D4}" presName="rootText" presStyleLbl="node2" presStyleIdx="2" presStyleCnt="3" custScaleY="564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4BF99C-D5B6-4844-8501-F3E4B71A7312}" type="pres">
      <dgm:prSet presAssocID="{F5F57423-4C44-420A-958F-4017B5C9A8D4}" presName="rootConnector" presStyleLbl="node2" presStyleIdx="2" presStyleCnt="3"/>
      <dgm:spPr/>
      <dgm:t>
        <a:bodyPr/>
        <a:lstStyle/>
        <a:p>
          <a:endParaRPr lang="ru-RU"/>
        </a:p>
      </dgm:t>
    </dgm:pt>
    <dgm:pt modelId="{BDC4553E-B62E-4F1A-B020-A5CCCFC6C0E8}" type="pres">
      <dgm:prSet presAssocID="{F5F57423-4C44-420A-958F-4017B5C9A8D4}" presName="hierChild4" presStyleCnt="0"/>
      <dgm:spPr/>
    </dgm:pt>
    <dgm:pt modelId="{6EACF1AE-0352-409B-BDE2-CA446B0117D3}" type="pres">
      <dgm:prSet presAssocID="{F5F57423-4C44-420A-958F-4017B5C9A8D4}" presName="hierChild5" presStyleCnt="0"/>
      <dgm:spPr/>
    </dgm:pt>
    <dgm:pt modelId="{EA04C9A0-FBB6-41A1-AACB-2CFAF9BDA948}" type="pres">
      <dgm:prSet presAssocID="{E9A01BC1-38D9-413B-8E73-D45EA1211AD6}" presName="hierChild3" presStyleCnt="0"/>
      <dgm:spPr/>
    </dgm:pt>
  </dgm:ptLst>
  <dgm:cxnLst>
    <dgm:cxn modelId="{5B26B6D0-9DBC-4A81-9797-F48D38AFEFB0}" type="presOf" srcId="{CC45090E-8B63-47D3-90BF-E66232902392}" destId="{A91DA469-E2C0-4530-8432-95B556E3C454}" srcOrd="0" destOrd="0" presId="urn:microsoft.com/office/officeart/2005/8/layout/orgChart1"/>
    <dgm:cxn modelId="{FA931472-6389-432B-B509-500767017A0B}" srcId="{E9A01BC1-38D9-413B-8E73-D45EA1211AD6}" destId="{EB18C605-7615-4AD1-BF43-71B4F2A55397}" srcOrd="0" destOrd="0" parTransId="{E29E54EE-E286-4A40-885E-D5F6649E7F24}" sibTransId="{304AE6F1-1C64-48BE-BB5D-8492A2C91333}"/>
    <dgm:cxn modelId="{E2DA4571-7A4F-452C-9678-481A2552DCE2}" type="presOf" srcId="{EB18C605-7615-4AD1-BF43-71B4F2A55397}" destId="{A25EB276-DF3F-48CE-B7B3-C7862F56AF95}" srcOrd="0" destOrd="0" presId="urn:microsoft.com/office/officeart/2005/8/layout/orgChart1"/>
    <dgm:cxn modelId="{9933FB06-09B2-44E2-9008-CA81D7935873}" type="presOf" srcId="{F5F57423-4C44-420A-958F-4017B5C9A8D4}" destId="{B64BF99C-D5B6-4844-8501-F3E4B71A7312}" srcOrd="1" destOrd="0" presId="urn:microsoft.com/office/officeart/2005/8/layout/orgChart1"/>
    <dgm:cxn modelId="{03BCC5FE-179F-445D-A2F0-3DB3F880AFDA}" type="presOf" srcId="{F5F57423-4C44-420A-958F-4017B5C9A8D4}" destId="{A60D5CAC-3DA0-498A-87E3-FFEC24B13878}" srcOrd="0" destOrd="0" presId="urn:microsoft.com/office/officeart/2005/8/layout/orgChart1"/>
    <dgm:cxn modelId="{83371B7A-B10C-4F30-ADC9-D18EC812387D}" type="presOf" srcId="{E29E54EE-E286-4A40-885E-D5F6649E7F24}" destId="{0EB328F0-1B95-4968-8B98-8B5D223763CC}" srcOrd="0" destOrd="0" presId="urn:microsoft.com/office/officeart/2005/8/layout/orgChart1"/>
    <dgm:cxn modelId="{9F13E4BD-B403-4A3F-9050-B224EBAD5CAF}" srcId="{E9A01BC1-38D9-413B-8E73-D45EA1211AD6}" destId="{F5F57423-4C44-420A-958F-4017B5C9A8D4}" srcOrd="2" destOrd="0" parTransId="{CC45090E-8B63-47D3-90BF-E66232902392}" sibTransId="{6D7C30D0-FAFC-42AC-B66F-3B7C98C4175F}"/>
    <dgm:cxn modelId="{C27F710E-BEB1-41B8-AACE-17F832AE520B}" type="presOf" srcId="{3D30DB68-3857-4AEC-91F0-E942DFFA765D}" destId="{4F7044CD-3BC9-4915-9E40-23453217EA8D}" srcOrd="0" destOrd="0" presId="urn:microsoft.com/office/officeart/2005/8/layout/orgChart1"/>
    <dgm:cxn modelId="{69787F37-7B0B-40B6-BA21-7049FF32D765}" type="presOf" srcId="{FECA8830-BEB9-4226-BCB6-83803F6FE32C}" destId="{AC8CE0D3-34B2-4186-A6E4-E80B087410FA}" srcOrd="0" destOrd="0" presId="urn:microsoft.com/office/officeart/2005/8/layout/orgChart1"/>
    <dgm:cxn modelId="{61669235-78C0-437D-92C0-EF2F0E937F72}" srcId="{E9A01BC1-38D9-413B-8E73-D45EA1211AD6}" destId="{3D30DB68-3857-4AEC-91F0-E942DFFA765D}" srcOrd="1" destOrd="0" parTransId="{FECA8830-BEB9-4226-BCB6-83803F6FE32C}" sibTransId="{67A85042-07BD-4A86-A7FB-026B0A40B795}"/>
    <dgm:cxn modelId="{44475CF6-D746-490A-8595-2754A7ED803A}" type="presOf" srcId="{684721CB-E609-437D-8A7C-520E1E35B84C}" destId="{9246A1F3-A884-4463-9C3C-00FF33DCECC5}" srcOrd="0" destOrd="0" presId="urn:microsoft.com/office/officeart/2005/8/layout/orgChart1"/>
    <dgm:cxn modelId="{42742A6A-57FB-43CD-BACC-829E5068AC7B}" srcId="{684721CB-E609-437D-8A7C-520E1E35B84C}" destId="{E9A01BC1-38D9-413B-8E73-D45EA1211AD6}" srcOrd="0" destOrd="0" parTransId="{4291CA48-82A6-4247-9689-560A42DDFF26}" sibTransId="{BB6761B7-31A3-41D2-A881-EE69ED8E5EEA}"/>
    <dgm:cxn modelId="{9C92BD31-6E2D-4A2C-86F8-15FEE5564A97}" type="presOf" srcId="{3D30DB68-3857-4AEC-91F0-E942DFFA765D}" destId="{24630741-AC53-4205-B9B9-C11ACA5250C8}" srcOrd="1" destOrd="0" presId="urn:microsoft.com/office/officeart/2005/8/layout/orgChart1"/>
    <dgm:cxn modelId="{CE8085B6-341E-42FB-A433-B8F2270B722E}" type="presOf" srcId="{E9A01BC1-38D9-413B-8E73-D45EA1211AD6}" destId="{D1E868CF-0994-48F6-B6C8-074BACBE4947}" srcOrd="0" destOrd="0" presId="urn:microsoft.com/office/officeart/2005/8/layout/orgChart1"/>
    <dgm:cxn modelId="{33915CED-513F-4D66-9EE5-463AC5F6458D}" type="presOf" srcId="{E9A01BC1-38D9-413B-8E73-D45EA1211AD6}" destId="{1BC9D1B5-E0C2-4388-810A-E1946BCC7622}" srcOrd="1" destOrd="0" presId="urn:microsoft.com/office/officeart/2005/8/layout/orgChart1"/>
    <dgm:cxn modelId="{6B0E4055-6B72-4DE0-90A4-483A0F7CEDBC}" type="presOf" srcId="{EB18C605-7615-4AD1-BF43-71B4F2A55397}" destId="{063D305C-D06A-4C6D-A581-940B12D1EC0B}" srcOrd="1" destOrd="0" presId="urn:microsoft.com/office/officeart/2005/8/layout/orgChart1"/>
    <dgm:cxn modelId="{0D13A3EF-5FB8-49A9-88B2-ECCADFB3EDF4}" type="presParOf" srcId="{9246A1F3-A884-4463-9C3C-00FF33DCECC5}" destId="{3E1864DA-D114-44CC-8471-81D80A8EECB1}" srcOrd="0" destOrd="0" presId="urn:microsoft.com/office/officeart/2005/8/layout/orgChart1"/>
    <dgm:cxn modelId="{5D5C4DD7-2402-4C9E-AC63-F67510550867}" type="presParOf" srcId="{3E1864DA-D114-44CC-8471-81D80A8EECB1}" destId="{C145A35E-5F9A-4F8D-AF05-3E9342FE8C24}" srcOrd="0" destOrd="0" presId="urn:microsoft.com/office/officeart/2005/8/layout/orgChart1"/>
    <dgm:cxn modelId="{40D9A212-D8B7-4700-86A7-8BA22D4B09E9}" type="presParOf" srcId="{C145A35E-5F9A-4F8D-AF05-3E9342FE8C24}" destId="{D1E868CF-0994-48F6-B6C8-074BACBE4947}" srcOrd="0" destOrd="0" presId="urn:microsoft.com/office/officeart/2005/8/layout/orgChart1"/>
    <dgm:cxn modelId="{22E1C2AD-E07D-4A84-8699-DF50C77C4C60}" type="presParOf" srcId="{C145A35E-5F9A-4F8D-AF05-3E9342FE8C24}" destId="{1BC9D1B5-E0C2-4388-810A-E1946BCC7622}" srcOrd="1" destOrd="0" presId="urn:microsoft.com/office/officeart/2005/8/layout/orgChart1"/>
    <dgm:cxn modelId="{8EDAD824-0273-407F-B3DC-AD358C8C0A03}" type="presParOf" srcId="{3E1864DA-D114-44CC-8471-81D80A8EECB1}" destId="{727D22D3-50E9-492B-B791-FB1B349EC302}" srcOrd="1" destOrd="0" presId="urn:microsoft.com/office/officeart/2005/8/layout/orgChart1"/>
    <dgm:cxn modelId="{621B8B93-50CC-4E34-B908-B3FB6FD2C993}" type="presParOf" srcId="{727D22D3-50E9-492B-B791-FB1B349EC302}" destId="{0EB328F0-1B95-4968-8B98-8B5D223763CC}" srcOrd="0" destOrd="0" presId="urn:microsoft.com/office/officeart/2005/8/layout/orgChart1"/>
    <dgm:cxn modelId="{DF69ABBF-65E2-4F34-8B30-01DA967D3ACE}" type="presParOf" srcId="{727D22D3-50E9-492B-B791-FB1B349EC302}" destId="{02D299B5-5B7E-4779-9D55-CA2EFCDB185D}" srcOrd="1" destOrd="0" presId="urn:microsoft.com/office/officeart/2005/8/layout/orgChart1"/>
    <dgm:cxn modelId="{44E9DF22-91C2-47E3-9812-32CE5EE26668}" type="presParOf" srcId="{02D299B5-5B7E-4779-9D55-CA2EFCDB185D}" destId="{1EC969B2-D17C-42CC-8B32-18C42F68CC87}" srcOrd="0" destOrd="0" presId="urn:microsoft.com/office/officeart/2005/8/layout/orgChart1"/>
    <dgm:cxn modelId="{C4A2904F-6ED2-49E4-8769-12B7A9790B92}" type="presParOf" srcId="{1EC969B2-D17C-42CC-8B32-18C42F68CC87}" destId="{A25EB276-DF3F-48CE-B7B3-C7862F56AF95}" srcOrd="0" destOrd="0" presId="urn:microsoft.com/office/officeart/2005/8/layout/orgChart1"/>
    <dgm:cxn modelId="{CD94DC30-9B78-47AB-866E-5DE76A6D8E47}" type="presParOf" srcId="{1EC969B2-D17C-42CC-8B32-18C42F68CC87}" destId="{063D305C-D06A-4C6D-A581-940B12D1EC0B}" srcOrd="1" destOrd="0" presId="urn:microsoft.com/office/officeart/2005/8/layout/orgChart1"/>
    <dgm:cxn modelId="{FB34262D-4793-41ED-B8D9-49B317DC1679}" type="presParOf" srcId="{02D299B5-5B7E-4779-9D55-CA2EFCDB185D}" destId="{E720F648-C2C8-413B-9908-918BAEAFDC09}" srcOrd="1" destOrd="0" presId="urn:microsoft.com/office/officeart/2005/8/layout/orgChart1"/>
    <dgm:cxn modelId="{978389AC-3039-4E53-9226-AFB032A9263B}" type="presParOf" srcId="{02D299B5-5B7E-4779-9D55-CA2EFCDB185D}" destId="{13A4CAB8-8A4A-4E2E-9EE8-A98692A617FD}" srcOrd="2" destOrd="0" presId="urn:microsoft.com/office/officeart/2005/8/layout/orgChart1"/>
    <dgm:cxn modelId="{55950053-D4DC-419E-B1FD-BAF463454DFD}" type="presParOf" srcId="{727D22D3-50E9-492B-B791-FB1B349EC302}" destId="{AC8CE0D3-34B2-4186-A6E4-E80B087410FA}" srcOrd="2" destOrd="0" presId="urn:microsoft.com/office/officeart/2005/8/layout/orgChart1"/>
    <dgm:cxn modelId="{48520114-68DD-4A4C-919E-DB0318C7BF4A}" type="presParOf" srcId="{727D22D3-50E9-492B-B791-FB1B349EC302}" destId="{42FD6001-5D2D-4A4B-9A91-07D93B5D19F5}" srcOrd="3" destOrd="0" presId="urn:microsoft.com/office/officeart/2005/8/layout/orgChart1"/>
    <dgm:cxn modelId="{D6B03637-8367-4BD7-89DA-000E9B538A0D}" type="presParOf" srcId="{42FD6001-5D2D-4A4B-9A91-07D93B5D19F5}" destId="{97A21A74-C6B5-4F26-97B5-F4555500BEB3}" srcOrd="0" destOrd="0" presId="urn:microsoft.com/office/officeart/2005/8/layout/orgChart1"/>
    <dgm:cxn modelId="{6F94B44B-D20E-4DB1-B45C-AD096B798E68}" type="presParOf" srcId="{97A21A74-C6B5-4F26-97B5-F4555500BEB3}" destId="{4F7044CD-3BC9-4915-9E40-23453217EA8D}" srcOrd="0" destOrd="0" presId="urn:microsoft.com/office/officeart/2005/8/layout/orgChart1"/>
    <dgm:cxn modelId="{2560D2BA-430D-49F2-9E43-016B3A5C1803}" type="presParOf" srcId="{97A21A74-C6B5-4F26-97B5-F4555500BEB3}" destId="{24630741-AC53-4205-B9B9-C11ACA5250C8}" srcOrd="1" destOrd="0" presId="urn:microsoft.com/office/officeart/2005/8/layout/orgChart1"/>
    <dgm:cxn modelId="{47E03D94-902F-43EE-B45C-48CE4D9CB7FA}" type="presParOf" srcId="{42FD6001-5D2D-4A4B-9A91-07D93B5D19F5}" destId="{846CE9AF-4009-4BFD-98A7-B21334E0DF1D}" srcOrd="1" destOrd="0" presId="urn:microsoft.com/office/officeart/2005/8/layout/orgChart1"/>
    <dgm:cxn modelId="{6E1EB802-7CC0-4315-A7A0-CCA73FCD337A}" type="presParOf" srcId="{42FD6001-5D2D-4A4B-9A91-07D93B5D19F5}" destId="{F23039B6-8BE9-4AA4-98B2-00F740214378}" srcOrd="2" destOrd="0" presId="urn:microsoft.com/office/officeart/2005/8/layout/orgChart1"/>
    <dgm:cxn modelId="{666E3A8E-B781-4BF1-8237-33F7DDE12236}" type="presParOf" srcId="{727D22D3-50E9-492B-B791-FB1B349EC302}" destId="{A91DA469-E2C0-4530-8432-95B556E3C454}" srcOrd="4" destOrd="0" presId="urn:microsoft.com/office/officeart/2005/8/layout/orgChart1"/>
    <dgm:cxn modelId="{BDE38C55-1622-4CC4-AA3E-BBF23CE88C00}" type="presParOf" srcId="{727D22D3-50E9-492B-B791-FB1B349EC302}" destId="{86AA3B97-A2E0-4E28-86CC-C84E8B3FF186}" srcOrd="5" destOrd="0" presId="urn:microsoft.com/office/officeart/2005/8/layout/orgChart1"/>
    <dgm:cxn modelId="{DB8892EB-D321-40BE-BDA5-2ADE98C3E73F}" type="presParOf" srcId="{86AA3B97-A2E0-4E28-86CC-C84E8B3FF186}" destId="{D5A716E2-4426-4DBA-BE1B-1128B45A2F4C}" srcOrd="0" destOrd="0" presId="urn:microsoft.com/office/officeart/2005/8/layout/orgChart1"/>
    <dgm:cxn modelId="{D96DA59F-B197-4A12-834A-F90DEDDFF4D1}" type="presParOf" srcId="{D5A716E2-4426-4DBA-BE1B-1128B45A2F4C}" destId="{A60D5CAC-3DA0-498A-87E3-FFEC24B13878}" srcOrd="0" destOrd="0" presId="urn:microsoft.com/office/officeart/2005/8/layout/orgChart1"/>
    <dgm:cxn modelId="{FAFEB6EA-18C9-4EF9-B9E9-95AEF36F7533}" type="presParOf" srcId="{D5A716E2-4426-4DBA-BE1B-1128B45A2F4C}" destId="{B64BF99C-D5B6-4844-8501-F3E4B71A7312}" srcOrd="1" destOrd="0" presId="urn:microsoft.com/office/officeart/2005/8/layout/orgChart1"/>
    <dgm:cxn modelId="{6ED949E9-613C-4A3E-981D-A9BF87834F94}" type="presParOf" srcId="{86AA3B97-A2E0-4E28-86CC-C84E8B3FF186}" destId="{BDC4553E-B62E-4F1A-B020-A5CCCFC6C0E8}" srcOrd="1" destOrd="0" presId="urn:microsoft.com/office/officeart/2005/8/layout/orgChart1"/>
    <dgm:cxn modelId="{A06CC4F6-92D7-4DDC-8AAF-35B6CEC9B673}" type="presParOf" srcId="{86AA3B97-A2E0-4E28-86CC-C84E8B3FF186}" destId="{6EACF1AE-0352-409B-BDE2-CA446B0117D3}" srcOrd="2" destOrd="0" presId="urn:microsoft.com/office/officeart/2005/8/layout/orgChart1"/>
    <dgm:cxn modelId="{B37EC06D-6BB1-48B4-A396-EECF716680AC}" type="presParOf" srcId="{3E1864DA-D114-44CC-8471-81D80A8EECB1}" destId="{EA04C9A0-FBB6-41A1-AACB-2CFAF9BDA948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DA469-E2C0-4530-8432-95B556E3C454}">
      <dsp:nvSpPr>
        <dsp:cNvPr id="0" name=""/>
        <dsp:cNvSpPr/>
      </dsp:nvSpPr>
      <dsp:spPr>
        <a:xfrm>
          <a:off x="4118652" y="1683485"/>
          <a:ext cx="2960044" cy="1117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3169"/>
              </a:lnTo>
              <a:lnTo>
                <a:pt x="2960044" y="863169"/>
              </a:lnTo>
              <a:lnTo>
                <a:pt x="2960044" y="11176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8CE0D3-34B2-4186-A6E4-E80B087410FA}">
      <dsp:nvSpPr>
        <dsp:cNvPr id="0" name=""/>
        <dsp:cNvSpPr/>
      </dsp:nvSpPr>
      <dsp:spPr>
        <a:xfrm>
          <a:off x="4056958" y="1683485"/>
          <a:ext cx="91440" cy="1081416"/>
        </a:xfrm>
        <a:custGeom>
          <a:avLst/>
          <a:gdLst/>
          <a:ahLst/>
          <a:cxnLst/>
          <a:rect l="0" t="0" r="0" b="0"/>
          <a:pathLst>
            <a:path>
              <a:moveTo>
                <a:pt x="61694" y="0"/>
              </a:moveTo>
              <a:lnTo>
                <a:pt x="61694" y="826894"/>
              </a:lnTo>
              <a:lnTo>
                <a:pt x="45720" y="826894"/>
              </a:lnTo>
              <a:lnTo>
                <a:pt x="45720" y="10814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B328F0-1B95-4968-8B98-8B5D223763CC}">
      <dsp:nvSpPr>
        <dsp:cNvPr id="0" name=""/>
        <dsp:cNvSpPr/>
      </dsp:nvSpPr>
      <dsp:spPr>
        <a:xfrm>
          <a:off x="1212566" y="1683485"/>
          <a:ext cx="2906085" cy="1117691"/>
        </a:xfrm>
        <a:custGeom>
          <a:avLst/>
          <a:gdLst/>
          <a:ahLst/>
          <a:cxnLst/>
          <a:rect l="0" t="0" r="0" b="0"/>
          <a:pathLst>
            <a:path>
              <a:moveTo>
                <a:pt x="2906085" y="0"/>
              </a:moveTo>
              <a:lnTo>
                <a:pt x="2906085" y="863169"/>
              </a:lnTo>
              <a:lnTo>
                <a:pt x="0" y="863169"/>
              </a:lnTo>
              <a:lnTo>
                <a:pt x="0" y="11176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868CF-0994-48F6-B6C8-074BACBE4947}">
      <dsp:nvSpPr>
        <dsp:cNvPr id="0" name=""/>
        <dsp:cNvSpPr/>
      </dsp:nvSpPr>
      <dsp:spPr>
        <a:xfrm>
          <a:off x="1907921" y="471475"/>
          <a:ext cx="4421462" cy="121201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Трудности при подготовке к ЕГЭ</a:t>
          </a:r>
          <a:r>
            <a:rPr lang="ru-RU" sz="2800" kern="1200" dirty="0" smtClean="0">
              <a:effectLst/>
              <a:latin typeface="Calibri" pitchFamily="34" charset="0"/>
              <a:cs typeface="Calibri" pitchFamily="34" charset="0"/>
            </a:rPr>
            <a:t>	</a:t>
          </a:r>
          <a:endParaRPr lang="ru-RU" sz="2800" kern="1200" dirty="0">
            <a:effectLst/>
            <a:latin typeface="Calibri" pitchFamily="34" charset="0"/>
            <a:cs typeface="Calibri" pitchFamily="34" charset="0"/>
          </a:endParaRPr>
        </a:p>
      </dsp:txBody>
      <dsp:txXfrm>
        <a:off x="1907921" y="471475"/>
        <a:ext cx="4421462" cy="1212010"/>
      </dsp:txXfrm>
    </dsp:sp>
    <dsp:sp modelId="{A25EB276-DF3F-48CE-B7B3-C7862F56AF95}">
      <dsp:nvSpPr>
        <dsp:cNvPr id="0" name=""/>
        <dsp:cNvSpPr/>
      </dsp:nvSpPr>
      <dsp:spPr>
        <a:xfrm>
          <a:off x="556" y="2801177"/>
          <a:ext cx="2424020" cy="683804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Процессуальные</a:t>
          </a:r>
          <a:endParaRPr lang="ru-RU" sz="2400" b="1" kern="1200" dirty="0">
            <a:solidFill>
              <a:schemeClr val="accent3"/>
            </a:solidFill>
            <a:effectLst/>
            <a:latin typeface="Calibri" pitchFamily="34" charset="0"/>
            <a:cs typeface="Calibri" pitchFamily="34" charset="0"/>
          </a:endParaRPr>
        </a:p>
      </dsp:txBody>
      <dsp:txXfrm>
        <a:off x="556" y="2801177"/>
        <a:ext cx="2424020" cy="683804"/>
      </dsp:txXfrm>
    </dsp:sp>
    <dsp:sp modelId="{4F7044CD-3BC9-4915-9E40-23453217EA8D}">
      <dsp:nvSpPr>
        <dsp:cNvPr id="0" name=""/>
        <dsp:cNvSpPr/>
      </dsp:nvSpPr>
      <dsp:spPr>
        <a:xfrm>
          <a:off x="2890668" y="2764901"/>
          <a:ext cx="2424020" cy="683804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Личностные</a:t>
          </a:r>
          <a:endParaRPr lang="ru-RU" sz="2400" b="1" kern="1200" dirty="0">
            <a:solidFill>
              <a:schemeClr val="accent3"/>
            </a:solidFill>
            <a:effectLst/>
            <a:latin typeface="Calibri" pitchFamily="34" charset="0"/>
            <a:cs typeface="Calibri" pitchFamily="34" charset="0"/>
          </a:endParaRPr>
        </a:p>
      </dsp:txBody>
      <dsp:txXfrm>
        <a:off x="2890668" y="2764901"/>
        <a:ext cx="2424020" cy="683804"/>
      </dsp:txXfrm>
    </dsp:sp>
    <dsp:sp modelId="{A60D5CAC-3DA0-498A-87E3-FFEC24B13878}">
      <dsp:nvSpPr>
        <dsp:cNvPr id="0" name=""/>
        <dsp:cNvSpPr/>
      </dsp:nvSpPr>
      <dsp:spPr>
        <a:xfrm>
          <a:off x="5866686" y="2801177"/>
          <a:ext cx="2424020" cy="683804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3"/>
              </a:solidFill>
              <a:effectLst/>
              <a:latin typeface="Calibri" pitchFamily="34" charset="0"/>
              <a:cs typeface="Calibri" pitchFamily="34" charset="0"/>
            </a:rPr>
            <a:t>Познавательные</a:t>
          </a:r>
          <a:endParaRPr lang="ru-RU" sz="2400" b="1" kern="1200" dirty="0">
            <a:solidFill>
              <a:schemeClr val="accent3"/>
            </a:solidFill>
            <a:effectLst/>
            <a:latin typeface="Calibri" pitchFamily="34" charset="0"/>
            <a:cs typeface="Calibri" pitchFamily="34" charset="0"/>
          </a:endParaRPr>
        </a:p>
      </dsp:txBody>
      <dsp:txXfrm>
        <a:off x="5866686" y="2801177"/>
        <a:ext cx="2424020" cy="683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F12CB-570A-4533-8AD9-3AEAA0D214DF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F00BE-753D-4D27-BC25-5137B50FBC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458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FA75FA-3E5B-4C3A-B5DA-5786D68D3CD8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8F71E7-0CC6-406A-A887-53E32E0851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D4DC8A-DB7B-45DD-A245-5A418F9C70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20190C-0105-49A4-83A8-AA0471DC461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13C192-789B-45CD-95C2-CC559B0877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4EB7E2-D773-42CD-BE11-84BD83FAB1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E6D39D-CDBC-4778-B5E5-E2DC66C58B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2BDDF3-4321-4D4C-B520-9EA733999F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0A5940-B621-426E-A3C0-AB0AE748152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80DE2-D093-4A79-A994-34509D743F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283A75-E26D-44B9-8795-08094065E05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A7F73-1628-4C42-A85F-0844A36B530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0504EB6F-E1E6-42E4-94C0-7C3C98F321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357290" y="1428737"/>
            <a:ext cx="7786710" cy="2214577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altLang="ru-RU" sz="4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Профилактика экзаменационной тревожности</a:t>
            </a: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95288" y="4437063"/>
            <a:ext cx="8569325" cy="2087562"/>
          </a:xfrm>
        </p:spPr>
        <p:txBody>
          <a:bodyPr>
            <a:normAutofit/>
          </a:bodyPr>
          <a:lstStyle/>
          <a:p>
            <a:pPr algn="r" eaLnBrk="1" hangingPunct="1">
              <a:spcBef>
                <a:spcPts val="0"/>
              </a:spcBef>
              <a:defRPr/>
            </a:pPr>
            <a:endParaRPr lang="ru-RU" altLang="ru-RU" sz="2800" i="1" dirty="0" smtClean="0">
              <a:latin typeface="Times New Roman" pitchFamily="18" charset="0"/>
            </a:endParaRPr>
          </a:p>
          <a:p>
            <a:pPr algn="r" eaLnBrk="1" hangingPunct="1">
              <a:lnSpc>
                <a:spcPct val="90000"/>
              </a:lnSpc>
              <a:defRPr/>
            </a:pPr>
            <a:r>
              <a:rPr lang="ru-RU" alt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Афанасьева Виктория Георгиевна</a:t>
            </a:r>
          </a:p>
          <a:p>
            <a:pPr algn="r" eaLnBrk="1" hangingPunct="1">
              <a:lnSpc>
                <a:spcPct val="90000"/>
              </a:lnSpc>
              <a:defRPr/>
            </a:pPr>
            <a:r>
              <a:rPr lang="ru-RU" alt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Педагог-психолог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ru-RU" altLang="ru-RU" sz="2000" b="1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20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2021 год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1000100" y="285728"/>
            <a:ext cx="8143900" cy="68578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Министерство здравоохранения Республики Бурятия</a:t>
            </a:r>
          </a:p>
          <a:p>
            <a:pPr marL="0" indent="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 pitchFamily="18" charset="2"/>
              <a:buNone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«Центр общественного здоровья и медицинской профилактики им. В.Р. </a:t>
            </a:r>
            <a:r>
              <a:rPr lang="ru-RU" sz="1600" b="1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Бояновой</a:t>
            </a:r>
            <a:r>
              <a:rPr lang="ru-RU" sz="16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86834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Экзамен - </a:t>
            </a:r>
            <a:r>
              <a:rPr lang="ru-RU" sz="3200" b="1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это своеобразная критическая ситуация, которая определяет положение обучающихся в школе и их дальнейшую профессиональную судьбу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b="1" dirty="0">
              <a:solidFill>
                <a:srgbClr val="CC330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857364"/>
            <a:ext cx="8001056" cy="4371972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endParaRPr lang="ru-RU" sz="2800" b="1" i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sz="2800" b="1" i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Экзаменационная тревожность</a:t>
            </a: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занимает одно из первых мест среди многих причин, вызывающих психологическое напряжение у школьников</a:t>
            </a:r>
          </a:p>
          <a:p>
            <a:pPr marL="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ru-RU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До 80% </a:t>
            </a: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учащихся постоянно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испытывают тревожность с</a:t>
            </a:r>
          </a:p>
          <a:p>
            <a:pPr marL="0"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вязанную с экзаменационными 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испытаниями</a:t>
            </a:r>
          </a:p>
          <a:p>
            <a:pPr marL="0">
              <a:spcBef>
                <a:spcPts val="0"/>
              </a:spcBef>
              <a:buNone/>
            </a:pPr>
            <a:endParaRPr lang="ru-RU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pic>
        <p:nvPicPr>
          <p:cNvPr id="1027" name="Picture 3" descr="C:\Users\КОМП\Desktop\xw_13901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4214818"/>
            <a:ext cx="3395488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23528" y="1484784"/>
          <a:ext cx="8229600" cy="4935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Содержимое 2"/>
          <p:cNvSpPr>
            <a:spLocks noGrp="1"/>
          </p:cNvSpPr>
          <p:nvPr>
            <p:ph idx="1"/>
          </p:nvPr>
        </p:nvSpPr>
        <p:spPr>
          <a:xfrm>
            <a:off x="1500166" y="214290"/>
            <a:ext cx="6858048" cy="1428760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ЕГЭ – новая реальность в нашем образовательном пространстве</a:t>
            </a:r>
            <a:endParaRPr lang="ru-RU" b="1" i="1" dirty="0" smtClean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1142976" y="2214554"/>
            <a:ext cx="3500462" cy="15128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Методическое сопровождение предметной подготовки к ЕГЭ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929190" y="2214554"/>
            <a:ext cx="3500462" cy="15128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Психолого-педагогическое сопровождение выпускников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rot="5400000">
            <a:off x="3001950" y="1427150"/>
            <a:ext cx="642942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6200000" flipH="1">
            <a:off x="5607851" y="1464455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 flipV="1">
            <a:off x="4214810" y="3857628"/>
            <a:ext cx="85725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>
            <a:off x="5965835" y="403542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7215206" y="3857628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1071538" y="4429132"/>
            <a:ext cx="2786082" cy="12858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Родители </a:t>
            </a:r>
            <a:endParaRPr lang="ru-RU" sz="32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214810" y="4429132"/>
            <a:ext cx="2214578" cy="12858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Ученик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786578" y="4429132"/>
            <a:ext cx="2214578" cy="12858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Учителя</a:t>
            </a:r>
            <a:endParaRPr lang="ru-RU" sz="3200" b="1" dirty="0">
              <a:solidFill>
                <a:srgbClr val="002060"/>
              </a:solidFill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3857620" y="5000636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>
            <a:off x="6500826" y="5072074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142852"/>
            <a:ext cx="7643866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44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Четыре основных </a:t>
            </a:r>
            <a:br>
              <a:rPr lang="ru-RU" sz="44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44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этапа подготовки </a:t>
            </a: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</a:br>
            <a:endParaRPr lang="ru-RU" sz="3600" dirty="0"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214422"/>
            <a:ext cx="7719274" cy="503397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b="1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•  психологические рекомендации выпускникам по поведению  перед  экзаменом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(за несколько месяцев)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30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• психологические рекомендации по поведению накануне экзамена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30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•  психологические рекомендации во время проведения экзамена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30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lnSpc>
                <a:spcPct val="110000"/>
              </a:lnSpc>
              <a:spcBef>
                <a:spcPts val="0"/>
              </a:spcBef>
            </a:pPr>
            <a:r>
              <a:rPr lang="ru-RU" sz="3000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психологические рекомендации по поведению после экзамена (в ожидании результатов</a:t>
            </a:r>
            <a:r>
              <a:rPr lang="ru-RU" sz="3000" b="1" i="1" dirty="0" smtClean="0">
                <a:latin typeface="Calibri" pitchFamily="34" charset="0"/>
                <a:cs typeface="Calibri" pitchFamily="34" charset="0"/>
              </a:rPr>
              <a:t>)</a:t>
            </a:r>
            <a:endParaRPr lang="ru-RU" sz="3000" b="1" dirty="0" smtClean="0"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pic>
        <p:nvPicPr>
          <p:cNvPr id="1026" name="Picture 2" descr="C:\Users\КОМП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142852"/>
            <a:ext cx="2500330" cy="14311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1 этап: </a:t>
            </a:r>
            <a:endParaRPr lang="ru-RU" b="1" dirty="0">
              <a:solidFill>
                <a:srgbClr val="FF000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214422"/>
            <a:ext cx="8143932" cy="5033978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Психологические рекомендации выпускникам по поведению  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перед  экзаменом 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(за несколько месяцев)</a:t>
            </a:r>
          </a:p>
          <a:p>
            <a:pPr algn="ctr">
              <a:buNone/>
            </a:pPr>
            <a:endParaRPr lang="ru-RU" b="1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9" name="Picture 3" descr="C:\Users\КОМП\Desktop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4000504"/>
            <a:ext cx="2419352" cy="24193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100" name="Picture 4" descr="C:\Users\КОМП\Desktop\imag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78118">
            <a:off x="5324087" y="4299220"/>
            <a:ext cx="2590800" cy="1762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C:\Users\КОМП\Desktop\тренинг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1571612"/>
            <a:ext cx="2357430" cy="126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Объект 2"/>
          <p:cNvSpPr>
            <a:spLocks noGrp="1"/>
          </p:cNvSpPr>
          <p:nvPr>
            <p:ph idx="1"/>
          </p:nvPr>
        </p:nvSpPr>
        <p:spPr>
          <a:xfrm>
            <a:off x="1071538" y="1285875"/>
            <a:ext cx="7862912" cy="4962525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 typeface="Wingdings" pitchFamily="2" charset="2"/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Вопросы для обсуждения с учащимися:</a:t>
            </a:r>
            <a:endParaRPr lang="ru-RU" b="1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3571876"/>
            <a:ext cx="3473450" cy="7794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Отличия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ЕГЭ от традиционного </a:t>
            </a: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экзамена</a:t>
            </a:r>
            <a:endParaRPr lang="ru-RU" sz="20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29190" y="4500570"/>
            <a:ext cx="3429024" cy="6270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Плюсы </a:t>
            </a:r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и минусы </a:t>
            </a: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ЕГЭ</a:t>
            </a:r>
            <a:r>
              <a:rPr lang="ru-RU" sz="2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ru-RU" sz="24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429132"/>
            <a:ext cx="3571875" cy="1154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Какие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трудности могут возникнуть при подготовке к ЕГЭ</a:t>
            </a:r>
            <a:r>
              <a:rPr lang="ru-RU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?</a:t>
            </a:r>
            <a:endParaRPr lang="ru-RU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5715016"/>
            <a:ext cx="3786214" cy="10096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Какие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трудности могут возникнуть во время сдачи ЕГЭ</a:t>
            </a: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?</a:t>
            </a:r>
            <a:endParaRPr lang="ru-RU" sz="20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628" y="6143644"/>
            <a:ext cx="3500462" cy="4349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Чего </a:t>
            </a:r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я хочу достичь</a:t>
            </a: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?</a:t>
            </a:r>
            <a:endParaRPr lang="ru-RU" sz="24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628" y="5214950"/>
            <a:ext cx="3643338" cy="7143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Что </a:t>
            </a:r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может дать мне ЕГЭ</a:t>
            </a: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?</a:t>
            </a:r>
            <a:endParaRPr lang="ru-RU" sz="24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Прямоугольник 1"/>
          <p:cNvSpPr>
            <a:spLocks noGrp="1" noChangeArrowheads="1"/>
          </p:cNvSpPr>
          <p:nvPr>
            <p:ph type="title"/>
          </p:nvPr>
        </p:nvSpPr>
        <p:spPr>
          <a:xfrm>
            <a:off x="1071538" y="-214338"/>
            <a:ext cx="7929618" cy="2985433"/>
          </a:xfr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400" b="1" i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Занятие по профилактике экзаменационной тревожности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1600" b="1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Цель: </a:t>
            </a:r>
            <a:br>
              <a:rPr lang="ru-RU" sz="1600" b="1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- </a:t>
            </a:r>
            <a:r>
              <a:rPr lang="ru-RU" sz="16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Познакомится с особенностями ЕГЭ</a:t>
            </a:r>
            <a:br>
              <a:rPr lang="ru-RU" sz="16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16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- Выявить осведомленность выпускников в данном вопросе</a:t>
            </a:r>
            <a:br>
              <a:rPr lang="ru-RU" sz="16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16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и обнаружить трудности</a:t>
            </a:r>
            <a:br>
              <a:rPr lang="ru-RU" sz="16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1600" b="1" dirty="0" smtClean="0">
                <a:solidFill>
                  <a:srgbClr val="002060"/>
                </a:solidFill>
                <a:effectLst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effectLst/>
              </a:rPr>
            </a:br>
            <a:r>
              <a:rPr lang="ru-RU" sz="1800" b="1" i="1" dirty="0" smtClean="0">
                <a:solidFill>
                  <a:srgbClr val="993300"/>
                </a:solidFill>
                <a:effectLst/>
                <a:latin typeface="Calibri" pitchFamily="34" charset="0"/>
                <a:cs typeface="Calibri" pitchFamily="34" charset="0"/>
              </a:rPr>
              <a:t>Упражнение </a:t>
            </a:r>
            <a:br>
              <a:rPr lang="ru-RU" sz="1800" b="1" i="1" dirty="0" smtClean="0">
                <a:solidFill>
                  <a:srgbClr val="9933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1800" b="1" i="1" dirty="0" smtClean="0">
                <a:solidFill>
                  <a:srgbClr val="993300"/>
                </a:solidFill>
                <a:effectLst/>
                <a:latin typeface="Calibri" pitchFamily="34" charset="0"/>
                <a:cs typeface="Calibri" pitchFamily="34" charset="0"/>
              </a:rPr>
              <a:t>ЧТО ОН ЗНАЧИТ ДЛЯ МЕНЯ ЕГЭ?</a:t>
            </a:r>
            <a:endParaRPr lang="ru-RU" sz="2400" b="1" dirty="0">
              <a:solidFill>
                <a:srgbClr val="993300"/>
              </a:solidFill>
              <a:effectLst/>
            </a:endParaRPr>
          </a:p>
        </p:txBody>
      </p:sp>
      <p:pic>
        <p:nvPicPr>
          <p:cNvPr id="1026" name="Picture 2" descr="C:\Users\КОМП\Desktop\unnam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786058"/>
            <a:ext cx="2214578" cy="142809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33375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sz="2800" b="1" dirty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Профилактика экзаменационной тревожности</a:t>
            </a:r>
            <a:r>
              <a:rPr lang="ru-RU" b="1" dirty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endParaRPr lang="ru-RU" b="1" dirty="0">
              <a:solidFill>
                <a:srgbClr val="00206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</p:nvPr>
        </p:nvGraphicFramePr>
        <p:xfrm>
          <a:off x="571472" y="1000108"/>
          <a:ext cx="8291264" cy="4565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КОМП\Desktop\snimok_ekrana_2015-05-22_v_14.19.52_1432293627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4" y="4929198"/>
            <a:ext cx="2714644" cy="1702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КОМП\Desktop\бизнес-процесс-работы-4218724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4942" y="4643446"/>
            <a:ext cx="2867028" cy="19716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/>
          <p:cNvSpPr>
            <a:spLocks noGrp="1"/>
          </p:cNvSpPr>
          <p:nvPr>
            <p:ph idx="1"/>
          </p:nvPr>
        </p:nvSpPr>
        <p:spPr>
          <a:xfrm>
            <a:off x="1214414" y="142852"/>
            <a:ext cx="7719274" cy="5176854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ru-RU" dirty="0" smtClean="0"/>
              <a:t> </a:t>
            </a:r>
          </a:p>
        </p:txBody>
      </p:sp>
      <p:sp>
        <p:nvSpPr>
          <p:cNvPr id="4" name="Прямая соединительная линия 3"/>
          <p:cNvSpPr/>
          <p:nvPr/>
        </p:nvSpPr>
        <p:spPr>
          <a:xfrm>
            <a:off x="4529138" y="3116263"/>
            <a:ext cx="2976562" cy="11525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897929"/>
                </a:lnTo>
                <a:lnTo>
                  <a:pt x="2976018" y="897929"/>
                </a:lnTo>
                <a:lnTo>
                  <a:pt x="2976018" y="1152452"/>
                </a:lnTo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Прямая соединительная линия 4"/>
          <p:cNvSpPr/>
          <p:nvPr/>
        </p:nvSpPr>
        <p:spPr>
          <a:xfrm>
            <a:off x="4483100" y="3116263"/>
            <a:ext cx="92075" cy="1116012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1116176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Прямая соединительная линия 5"/>
          <p:cNvSpPr/>
          <p:nvPr/>
        </p:nvSpPr>
        <p:spPr>
          <a:xfrm>
            <a:off x="1638300" y="3116263"/>
            <a:ext cx="2890838" cy="11525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890111" y="0"/>
                </a:moveTo>
                <a:lnTo>
                  <a:pt x="2890111" y="897929"/>
                </a:lnTo>
                <a:lnTo>
                  <a:pt x="0" y="897929"/>
                </a:lnTo>
                <a:lnTo>
                  <a:pt x="0" y="1152452"/>
                </a:lnTo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Прямоугольник 17"/>
          <p:cNvSpPr/>
          <p:nvPr/>
        </p:nvSpPr>
        <p:spPr bwMode="auto">
          <a:xfrm>
            <a:off x="2143108" y="2285992"/>
            <a:ext cx="4738439" cy="117622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2700" tIns="12700" rIns="12700" bIns="12700" spcCol="1270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Индивидуальные стратегии необходимы</a:t>
            </a:r>
          </a:p>
        </p:txBody>
      </p:sp>
      <p:grpSp>
        <p:nvGrpSpPr>
          <p:cNvPr id="3" name="Группа 7"/>
          <p:cNvGrpSpPr>
            <a:grpSpLocks/>
          </p:cNvGrpSpPr>
          <p:nvPr/>
        </p:nvGrpSpPr>
        <p:grpSpPr bwMode="auto">
          <a:xfrm>
            <a:off x="428596" y="4143379"/>
            <a:ext cx="2424112" cy="1571637"/>
            <a:chOff x="556" y="2801176"/>
            <a:chExt cx="2424020" cy="1049259"/>
          </a:xfrm>
          <a:solidFill>
            <a:schemeClr val="bg1"/>
          </a:solidFill>
        </p:grpSpPr>
        <p:sp>
          <p:nvSpPr>
            <p:cNvPr id="15" name="Прямоугольник 14"/>
            <p:cNvSpPr/>
            <p:nvPr/>
          </p:nvSpPr>
          <p:spPr>
            <a:xfrm>
              <a:off x="556" y="2801176"/>
              <a:ext cx="2424020" cy="959871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Прямоугольник 15"/>
            <p:cNvSpPr/>
            <p:nvPr/>
          </p:nvSpPr>
          <p:spPr>
            <a:xfrm>
              <a:off x="556" y="2801176"/>
              <a:ext cx="2424020" cy="1049259"/>
            </a:xfrm>
            <a:prstGeom prst="rect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5240" tIns="15240" rIns="15240" bIns="1524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>
                  <a:solidFill>
                    <a:schemeClr val="accent3"/>
                  </a:solidFill>
                  <a:latin typeface="Calibri" pitchFamily="34" charset="0"/>
                  <a:cs typeface="Calibri" pitchFamily="34" charset="0"/>
                </a:rPr>
                <a:t>Формирование адекватной самооценки </a:t>
              </a:r>
            </a:p>
          </p:txBody>
        </p:sp>
      </p:grpSp>
      <p:grpSp>
        <p:nvGrpSpPr>
          <p:cNvPr id="7" name="Группа 8"/>
          <p:cNvGrpSpPr>
            <a:grpSpLocks/>
          </p:cNvGrpSpPr>
          <p:nvPr/>
        </p:nvGrpSpPr>
        <p:grpSpPr bwMode="auto">
          <a:xfrm>
            <a:off x="3286116" y="4214819"/>
            <a:ext cx="2424112" cy="1500199"/>
            <a:chOff x="2890668" y="2764901"/>
            <a:chExt cx="2424020" cy="845811"/>
          </a:xfrm>
          <a:solidFill>
            <a:schemeClr val="bg1"/>
          </a:solidFill>
        </p:grpSpPr>
        <p:sp>
          <p:nvSpPr>
            <p:cNvPr id="13" name="Прямоугольник 12"/>
            <p:cNvSpPr/>
            <p:nvPr/>
          </p:nvSpPr>
          <p:spPr>
            <a:xfrm>
              <a:off x="2890668" y="2764901"/>
              <a:ext cx="2424020" cy="683804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рямоугольник 13"/>
            <p:cNvSpPr/>
            <p:nvPr/>
          </p:nvSpPr>
          <p:spPr>
            <a:xfrm>
              <a:off x="2890668" y="2764901"/>
              <a:ext cx="2424020" cy="845811"/>
            </a:xfrm>
            <a:prstGeom prst="rect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5240" tIns="15240" rIns="15240" bIns="1524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chemeClr val="accent3"/>
                  </a:solidFill>
                  <a:latin typeface="Calibri" pitchFamily="34" charset="0"/>
                  <a:cs typeface="Calibri" pitchFamily="34" charset="0"/>
                </a:rPr>
                <a:t>Формирование уровня притязаний в соответствии с уровнем подготовки</a:t>
              </a:r>
            </a:p>
          </p:txBody>
        </p:sp>
      </p:grpSp>
      <p:grpSp>
        <p:nvGrpSpPr>
          <p:cNvPr id="8" name="Группа 9"/>
          <p:cNvGrpSpPr>
            <a:grpSpLocks/>
          </p:cNvGrpSpPr>
          <p:nvPr/>
        </p:nvGrpSpPr>
        <p:grpSpPr bwMode="auto">
          <a:xfrm>
            <a:off x="6072188" y="4268788"/>
            <a:ext cx="2857500" cy="1517650"/>
            <a:chOff x="5866686" y="2801177"/>
            <a:chExt cx="2619017" cy="683804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5866686" y="2801177"/>
              <a:ext cx="2424046" cy="683804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рямоугольник 11"/>
            <p:cNvSpPr/>
            <p:nvPr/>
          </p:nvSpPr>
          <p:spPr>
            <a:xfrm>
              <a:off x="5866686" y="2801177"/>
              <a:ext cx="2619017" cy="6838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700" tIns="12700" rIns="12700" bIns="12700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000" b="1" dirty="0">
                  <a:solidFill>
                    <a:schemeClr val="accent3"/>
                  </a:solidFill>
                  <a:latin typeface="Calibri" pitchFamily="34" charset="0"/>
                  <a:cs typeface="Calibri" pitchFamily="34" charset="0"/>
                </a:rPr>
                <a:t>Рациональное распределение экзаменационного времени согласно выбранной стратег</a:t>
              </a:r>
              <a:r>
                <a:rPr lang="ru-RU" sz="2000" b="1" dirty="0">
                  <a:solidFill>
                    <a:schemeClr val="accent3"/>
                  </a:solidFill>
                  <a:latin typeface="Times New Roman" pitchFamily="18" charset="0"/>
                  <a:cs typeface="Times New Roman" pitchFamily="18" charset="0"/>
                </a:rPr>
                <a:t>ии</a:t>
              </a:r>
            </a:p>
          </p:txBody>
        </p:sp>
      </p:grpSp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7729534" cy="128587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1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31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31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Рекомендуется</a:t>
            </a:r>
            <a:br>
              <a:rPr lang="ru-RU" sz="31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200" b="1" dirty="0" smtClean="0">
                <a:solidFill>
                  <a:schemeClr val="accent3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200" b="1" dirty="0" smtClean="0">
                <a:solidFill>
                  <a:schemeClr val="accent3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	- проговорить с ребенком, на какую оценку он претендует, помочь ему разработать стратегию действий</a:t>
            </a:r>
            <a:br>
              <a:rPr lang="ru-RU" sz="22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	- помочь каждому ребенку осознать особенности своего способа учебной деятельности и свои личностные особенности</a:t>
            </a:r>
            <a:endParaRPr lang="ru-RU" b="1" dirty="0">
              <a:solidFill>
                <a:srgbClr val="00206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 descr="C:\Users\КОМП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74" y="2214554"/>
            <a:ext cx="1500198" cy="1500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42852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Психологические рекомендации выпускникам по поведению  перед  экзаменом </a:t>
            </a:r>
            <a:br>
              <a:rPr lang="ru-RU" sz="28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US" sz="28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(</a:t>
            </a:r>
            <a:r>
              <a:rPr lang="ru-RU" sz="28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за несколько месяцев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)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b="1" i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Помните!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b="1" i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Эффективная подготовка – это правильно составленный план работы: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spcBef>
                <a:spcPts val="0"/>
              </a:spcBef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Начинайте с самого трудного</a:t>
            </a:r>
          </a:p>
          <a:p>
            <a:pPr marL="0" indent="0" algn="just">
              <a:spcBef>
                <a:spcPts val="0"/>
              </a:spcBef>
              <a:buFont typeface="Wingdings" pitchFamily="2" charset="2"/>
              <a:buChar char="v"/>
            </a:pPr>
            <a:endParaRPr lang="ru-RU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spcBef>
                <a:spcPts val="0"/>
              </a:spcBef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Чередуй занятия и отдых: 40 минут занятий, 10 минут перерыв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spcBef>
                <a:spcPts val="0"/>
              </a:spcBef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Полезно структурировать материал за счет составления планов, схем, причем желательно на бумаге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spcBef>
                <a:spcPts val="0"/>
              </a:spcBef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Выполняй как можно больше различных опубликованных тестов по этому предмету</a:t>
            </a:r>
          </a:p>
        </p:txBody>
      </p:sp>
      <p:pic>
        <p:nvPicPr>
          <p:cNvPr id="1027" name="Picture 3" descr="C:\Users\КОМП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9054" y="2143116"/>
            <a:ext cx="1881512" cy="1179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2 этап</a:t>
            </a:r>
            <a:endParaRPr lang="ru-RU" b="1" dirty="0">
              <a:solidFill>
                <a:srgbClr val="FF000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algn="ctr">
              <a:buNone/>
            </a:pPr>
            <a:endParaRPr lang="ru-RU" b="1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Психологические рекомендации по поведению накануне экзамена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42852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Психологические рекомендации выпускникам по поведению  накануне экзамена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142984"/>
            <a:ext cx="7712394" cy="5086352"/>
          </a:xfrm>
        </p:spPr>
        <p:txBody>
          <a:bodyPr>
            <a:normAutofit fontScale="25000" lnSpcReduction="20000"/>
          </a:bodyPr>
          <a:lstStyle/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 день до экзамена постарайтесь завершить всю подготовительную работу по предметам. Не стоит тратить последнюю ночь перед экзаменом, на подготовку к нему. Бессонная ночь может привести к переутомлению</a:t>
            </a:r>
          </a:p>
          <a:p>
            <a:pPr>
              <a:buNone/>
            </a:pPr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Желательно провести это время, за каким то приятным занятием (посмотрите фильм, почитайте книгу, уделите время хобби)</a:t>
            </a:r>
          </a:p>
          <a:p>
            <a:endParaRPr lang="ru-RU" sz="64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Уделите время на полноценный сон, чтобы утром встать отдохнувшими, полными сил и энергии</a:t>
            </a:r>
          </a:p>
          <a:p>
            <a:pPr>
              <a:buNone/>
            </a:pPr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Накануне вечером соберите все необходимые вещи (документы, черные </a:t>
            </a:r>
            <a:r>
              <a:rPr lang="ru-RU" sz="64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гелевые</a:t>
            </a:r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ручки, непрограммируемый калькулятор, линейку, бутылку воды)</a:t>
            </a:r>
          </a:p>
          <a:p>
            <a:pPr>
              <a:buNone/>
            </a:pPr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Очень легко, но питательно позавтракайте. Съешьте что-нибудь полезное для работы мозга (несладкие каши, яичные блюда, творожные блюда, сыр, орехи) </a:t>
            </a:r>
          </a:p>
          <a:p>
            <a:endParaRPr lang="ru-RU" sz="64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Постарайтесь не опаздывать! В пункт сдачи экзамена лучше явиться за полчаса до начала тестирования</a:t>
            </a:r>
          </a:p>
          <a:p>
            <a:pPr>
              <a:buNone/>
            </a:pPr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Не забудь выложить сотовый телефон</a:t>
            </a:r>
          </a:p>
          <a:p>
            <a:pPr>
              <a:buNone/>
            </a:pPr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 </a:t>
            </a:r>
          </a:p>
          <a:p>
            <a:r>
              <a:rPr lang="ru-RU" sz="6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И самое главное не волнуйтесь и помните, у Вас все получится! </a:t>
            </a:r>
          </a:p>
          <a:p>
            <a:pPr>
              <a:buNone/>
            </a:pPr>
            <a:endParaRPr lang="ru-RU" sz="4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C:\Users\КОМП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5286388"/>
            <a:ext cx="1866904" cy="1269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3 этап</a:t>
            </a:r>
            <a:endParaRPr lang="ru-RU" b="1" dirty="0">
              <a:solidFill>
                <a:srgbClr val="FF000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b="1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ru-RU" b="1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Психологические рекомендации во время проведения экзамена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7500960" cy="57150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Психологические рекомендации выпускникам по поведению во время экзамена: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857232"/>
            <a:ext cx="7786742" cy="539593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Начни с легкого! 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Начни отвечать на те вопросы, в знании которых ты не сомневаешься, не останавливаясь на тех, которые могут вызвать долгие раздумья</a:t>
            </a:r>
          </a:p>
          <a:p>
            <a:pPr marL="0" indent="0">
              <a:spcBef>
                <a:spcPts val="0"/>
              </a:spcBef>
            </a:pP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Пропускай! 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Надо научиться пропускать трудные или непонятные  задания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Читай задание до конца! 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Перед тем, как вписать ответ, перечитайте вопрос дважды и убедитесь, что Вы правильно поняли, что от Вас требуется</a:t>
            </a:r>
          </a:p>
          <a:p>
            <a:pPr marL="0" indent="0">
              <a:spcBef>
                <a:spcPts val="0"/>
              </a:spcBef>
            </a:pP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Думай только о текущем задании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! Когда ты видишь новое задание, забудь все, что было в предыдущем. Думай только о том, что каждое новое задание - это шанс набрать очки </a:t>
            </a:r>
          </a:p>
          <a:p>
            <a:pPr marL="0" indent="0">
              <a:spcBef>
                <a:spcPts val="0"/>
              </a:spcBef>
            </a:pP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Исключай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! Многие задания можно быстрее решить, если не искать сразу правильный вариант ответа, а последовательно исключать те, которые явно не подходят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42852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>Психологические рекомендации выпускникам по поведению во время экзамена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447800"/>
            <a:ext cx="7858180" cy="48006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Важно придерживайся принципа«Три круга»</a:t>
            </a: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 </a:t>
            </a: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	1 круг-  Выполнение всех легких заданий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	2 круг- Вы делаете те задания, которые у Вас вызвали затруднения</a:t>
            </a: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	3 круг – Время для проверки всей своей работы, и возможно исправление  каких то ошибок</a:t>
            </a:r>
          </a:p>
          <a:p>
            <a:pPr algn="just">
              <a:buNone/>
            </a:pP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Если ты не уверен в выборе ответа, но интуитивно можешь предпочесть какой-то ответ другим</a:t>
            </a:r>
          </a:p>
          <a:p>
            <a:pPr algn="just">
              <a:buNone/>
            </a:pPr>
            <a:endParaRPr lang="ru-RU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Не покидайте аудиторию до окончания экзамена</a:t>
            </a:r>
          </a:p>
          <a:p>
            <a:pPr algn="just"/>
            <a:endParaRPr lang="ru-RU" sz="2000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FF0000"/>
                </a:solidFill>
                <a:effectLst/>
                <a:latin typeface="Calibri" pitchFamily="34" charset="0"/>
                <a:cs typeface="Calibri" pitchFamily="34" charset="0"/>
              </a:rPr>
              <a:t>4 этап</a:t>
            </a:r>
            <a:endParaRPr lang="ru-RU" b="1" dirty="0">
              <a:solidFill>
                <a:srgbClr val="FF000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214422"/>
            <a:ext cx="7498080" cy="5033978"/>
          </a:xfrm>
        </p:spPr>
        <p:txBody>
          <a:bodyPr/>
          <a:lstStyle/>
          <a:p>
            <a:pPr lvl="0" algn="ctr">
              <a:buNone/>
            </a:pPr>
            <a:endParaRPr lang="ru-RU" b="1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endParaRPr lang="ru-RU" b="1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Психологические рекомендации по поведению после экзамена</a:t>
            </a:r>
          </a:p>
          <a:p>
            <a:pPr lvl="0" algn="ctr">
              <a:buNone/>
            </a:pPr>
            <a:r>
              <a:rPr lang="ru-RU" b="1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(в ожидании результатов)</a:t>
            </a:r>
            <a:endParaRPr lang="ru-RU" b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285852" y="285729"/>
            <a:ext cx="7572398" cy="928694"/>
          </a:xfrm>
        </p:spPr>
        <p:txBody>
          <a:bodyPr>
            <a:noAutofit/>
          </a:bodyPr>
          <a:lstStyle/>
          <a:p>
            <a:pPr lvl="0" algn="just" eaLnBrk="0" fontAlgn="base" hangingPunct="0">
              <a:spcAft>
                <a:spcPct val="0"/>
              </a:spcAft>
            </a:pP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br>
              <a:rPr lang="ru-RU" sz="1800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 Успокойтесь, глубоко дышите, не спеша пройдитесь по улице, не прокручивайте в голове свои ответы снова и снова.</a:t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Помните, на экзамене Вы сделали все, что было в ваших силах</a:t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 Не сравнивайте ответы. После завершения теста не спрашивайте друзей, какими были их ответы. Они могут быть как правильными, так и неправильными, поэтому сравнение не поможет</a:t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 Отдохните и делайте то, что вам нравится</a:t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 Если вы получите баллы, ниже чем вы ожидали не расстраивайтесь это не конец света. Поговорите с родителями, учителями или с кем-нибудь еще, кому вы доверяете, и посоветуйтесь, что делать дальше</a:t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 Помните! Многие успешные люди с первого раза терпели неудачи, но это их не останавливало. Они продолжали добиваться  успеха</a:t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ru-RU" sz="1800" b="1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Поэтому чаще вспоминайте о своих победах</a:t>
            </a:r>
            <a:endParaRPr lang="ru-RU" sz="1800" b="1" dirty="0" smtClean="0">
              <a:solidFill>
                <a:srgbClr val="00206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285729"/>
            <a:ext cx="8215338" cy="100013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  <a:defRPr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Психологические рекомендации по поведению после экзамена </a:t>
            </a:r>
            <a:br>
              <a:rPr lang="ru-RU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(в ожидании результатов) </a:t>
            </a: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Желаем Вам успехов!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1383</TotalTime>
  <Words>492</Words>
  <Application>Microsoft Office PowerPoint</Application>
  <PresentationFormat>Экран (4:3)</PresentationFormat>
  <Paragraphs>151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Солнцестояние</vt:lpstr>
      <vt:lpstr>Профилактика экзаменационной тревожности</vt:lpstr>
      <vt:lpstr>   Экзамен - это своеобразная критическая ситуация, которая определяет положение обучающихся в школе и их дальнейшую профессиональную судьбу </vt:lpstr>
      <vt:lpstr>Презентация PowerPoint</vt:lpstr>
      <vt:lpstr> Четыре основных  этапа подготовки  </vt:lpstr>
      <vt:lpstr>1 этап: </vt:lpstr>
      <vt:lpstr> Занятие по профилактике экзаменационной тревожности Цель:  - Познакомится с особенностями ЕГЭ - Выявить осведомленность выпускников в данном вопросе  и обнаружить трудности  Упражнение  ЧТО ОН ЗНАЧИТ ДЛЯ МЕНЯ ЕГЭ?</vt:lpstr>
      <vt:lpstr>Профилактика экзаменационной тревожности </vt:lpstr>
      <vt:lpstr> Рекомендуется   - проговорить с ребенком, на какую оценку он претендует, помочь ему разработать стратегию действий  - помочь каждому ребенку осознать особенности своего способа учебной деятельности и свои личностные особенности</vt:lpstr>
      <vt:lpstr>Психологические рекомендации выпускникам по поведению  перед  экзаменом  (за несколько месяцев)</vt:lpstr>
      <vt:lpstr>    2 этап</vt:lpstr>
      <vt:lpstr>Психологические рекомендации выпускникам по поведению  накануне экзамена</vt:lpstr>
      <vt:lpstr>   3 этап</vt:lpstr>
      <vt:lpstr>Психологические рекомендации выпускникам по поведению во время экзамена:</vt:lpstr>
      <vt:lpstr>Психологические рекомендации выпускникам по поведению во время экзамена</vt:lpstr>
      <vt:lpstr>   4 этап</vt:lpstr>
      <vt:lpstr>                      - Успокойтесь, глубоко дышите, не спеша пройдитесь по улице, не прокручивайте в голове свои ответы снова и снова.  Помните, на экзамене Вы сделали все, что было в ваших силах  - Не сравнивайте ответы. После завершения теста не спрашивайте друзей, какими были их ответы. Они могут быть как правильными, так и неправильными, поэтому сравнение не поможет  - Отдохните и делайте то, что вам нравится  - Если вы получите баллы, ниже чем вы ожидали не расстраивайтесь это не конец света. Поговорите с родителями, учителями или с кем-нибудь еще, кому вы доверяете, и посоветуйтесь, что делать дальше  - Помните! Многие успешные люди с первого раза терпели неудачи, но это их не останавливало. Они продолжали добиваться  успеха  Поэтому чаще вспоминайте о своих победах</vt:lpstr>
      <vt:lpstr>Презентация PowerPoint</vt:lpstr>
    </vt:vector>
  </TitlesOfParts>
  <Company>PMSS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предэкзаменационного стресса</dc:title>
  <dc:creator>KOMP2</dc:creator>
  <cp:lastModifiedBy>Мария Александровна Ананина</cp:lastModifiedBy>
  <cp:revision>152</cp:revision>
  <dcterms:created xsi:type="dcterms:W3CDTF">2007-05-17T06:18:37Z</dcterms:created>
  <dcterms:modified xsi:type="dcterms:W3CDTF">2021-10-14T02:52:30Z</dcterms:modified>
</cp:coreProperties>
</file>