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02" r:id="rId1"/>
    <p:sldMasterId id="2147484033" r:id="rId2"/>
    <p:sldMasterId id="2147484338" r:id="rId3"/>
  </p:sldMasterIdLst>
  <p:sldIdLst>
    <p:sldId id="273" r:id="rId4"/>
    <p:sldId id="257" r:id="rId5"/>
    <p:sldId id="265" r:id="rId6"/>
    <p:sldId id="266" r:id="rId7"/>
    <p:sldId id="259" r:id="rId8"/>
    <p:sldId id="260" r:id="rId9"/>
    <p:sldId id="261" r:id="rId10"/>
    <p:sldId id="267" r:id="rId11"/>
    <p:sldId id="270" r:id="rId12"/>
    <p:sldId id="271" r:id="rId13"/>
    <p:sldId id="272" r:id="rId14"/>
    <p:sldId id="274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729" autoAdjust="0"/>
    <p:restoredTop sz="94664" autoAdjust="0"/>
  </p:normalViewPr>
  <p:slideViewPr>
    <p:cSldViewPr snapToGrid="0">
      <p:cViewPr>
        <p:scale>
          <a:sx n="80" d="100"/>
          <a:sy n="80" d="100"/>
        </p:scale>
        <p:origin x="-72" y="-86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B41B2-9B1D-4C6D-9741-A28FC63907BD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0226E-D56F-4A88-877D-EE0BA8A51E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43094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B41B2-9B1D-4C6D-9741-A28FC63907BD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0226E-D56F-4A88-877D-EE0BA8A51E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18055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B41B2-9B1D-4C6D-9741-A28FC63907BD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0226E-D56F-4A88-877D-EE0BA8A51E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36863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0"/>
            <a:ext cx="5181600" cy="43513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B41B2-9B1D-4C6D-9741-A28FC63907BD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0226E-D56F-4A88-877D-EE0BA8A51E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33269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0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0"/>
            <a:ext cx="5156200" cy="3680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7550"/>
            <a:ext cx="5181601" cy="3680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B41B2-9B1D-4C6D-9741-A28FC63907BD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0226E-D56F-4A88-877D-EE0BA8A51E86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09988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B41B2-9B1D-4C6D-9741-A28FC63907BD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0226E-D56F-4A88-877D-EE0BA8A51E86}" type="slidenum">
              <a:rPr lang="ru-RU" smtClean="0"/>
              <a:t>‹#›</a:t>
            </a:fld>
            <a:endParaRPr lang="ru-RU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02847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B41B2-9B1D-4C6D-9741-A28FC63907BD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0226E-D56F-4A88-877D-EE0BA8A51E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21807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B41B2-9B1D-4C6D-9741-A28FC63907BD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0226E-D56F-4A88-877D-EE0BA8A51E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42062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B41B2-9B1D-4C6D-9741-A28FC63907BD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0226E-D56F-4A88-877D-EE0BA8A51E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65162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B41B2-9B1D-4C6D-9741-A28FC63907BD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0226E-D56F-4A88-877D-EE0BA8A51E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60996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0362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0362"/>
            <a:ext cx="7734300" cy="581183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B41B2-9B1D-4C6D-9741-A28FC63907BD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0226E-D56F-4A88-877D-EE0BA8A51E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11806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B41B2-9B1D-4C6D-9741-A28FC63907BD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0226E-D56F-4A88-877D-EE0BA8A51E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13000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B41B2-9B1D-4C6D-9741-A28FC63907BD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0226E-D56F-4A88-877D-EE0BA8A51E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445352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B41B2-9B1D-4C6D-9741-A28FC63907BD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0226E-D56F-4A88-877D-EE0BA8A51E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792951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B41B2-9B1D-4C6D-9741-A28FC63907BD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0226E-D56F-4A88-877D-EE0BA8A51E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38107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0"/>
            <a:ext cx="5181600" cy="43513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B41B2-9B1D-4C6D-9741-A28FC63907BD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0226E-D56F-4A88-877D-EE0BA8A51E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236104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0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0"/>
            <a:ext cx="5156200" cy="3680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7550"/>
            <a:ext cx="5181601" cy="3680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B41B2-9B1D-4C6D-9741-A28FC63907BD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0226E-D56F-4A88-877D-EE0BA8A51E86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200602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B41B2-9B1D-4C6D-9741-A28FC63907BD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0226E-D56F-4A88-877D-EE0BA8A51E86}" type="slidenum">
              <a:rPr lang="ru-RU" smtClean="0"/>
              <a:t>‹#›</a:t>
            </a:fld>
            <a:endParaRPr lang="ru-RU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682630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B41B2-9B1D-4C6D-9741-A28FC63907BD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0226E-D56F-4A88-877D-EE0BA8A51E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370888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B41B2-9B1D-4C6D-9741-A28FC63907BD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0226E-D56F-4A88-877D-EE0BA8A51E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764635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B41B2-9B1D-4C6D-9741-A28FC63907BD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0226E-D56F-4A88-877D-EE0BA8A51E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250287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B41B2-9B1D-4C6D-9741-A28FC63907BD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0226E-D56F-4A88-877D-EE0BA8A51E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403277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0362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0362"/>
            <a:ext cx="7734300" cy="581183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B41B2-9B1D-4C6D-9741-A28FC63907BD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0226E-D56F-4A88-877D-EE0BA8A51E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854295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B41B2-9B1D-4C6D-9741-A28FC63907BD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0226E-D56F-4A88-877D-EE0BA8A51E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380699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B41B2-9B1D-4C6D-9741-A28FC63907BD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0226E-D56F-4A88-877D-EE0BA8A51E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466769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B41B2-9B1D-4C6D-9741-A28FC63907BD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0226E-D56F-4A88-877D-EE0BA8A51E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018245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B41B2-9B1D-4C6D-9741-A28FC63907BD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0226E-D56F-4A88-877D-EE0BA8A51E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429211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B41B2-9B1D-4C6D-9741-A28FC63907BD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0226E-D56F-4A88-877D-EE0BA8A51E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108429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B41B2-9B1D-4C6D-9741-A28FC63907BD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0226E-D56F-4A88-877D-EE0BA8A51E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054106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B41B2-9B1D-4C6D-9741-A28FC63907BD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0226E-D56F-4A88-877D-EE0BA8A51E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470069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B41B2-9B1D-4C6D-9741-A28FC63907BD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0226E-D56F-4A88-877D-EE0BA8A51E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218336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B41B2-9B1D-4C6D-9741-A28FC63907BD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0226E-D56F-4A88-877D-EE0BA8A51E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375294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B41B2-9B1D-4C6D-9741-A28FC63907BD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0226E-D56F-4A88-877D-EE0BA8A51E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008736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B41B2-9B1D-4C6D-9741-A28FC63907BD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0226E-D56F-4A88-877D-EE0BA8A51E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195984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B41B2-9B1D-4C6D-9741-A28FC63907BD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0226E-D56F-4A88-877D-EE0BA8A51E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366927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B41B2-9B1D-4C6D-9741-A28FC63907BD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0226E-D56F-4A88-877D-EE0BA8A51E86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1168701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B41B2-9B1D-4C6D-9741-A28FC63907BD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0226E-D56F-4A88-877D-EE0BA8A51E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703889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B41B2-9B1D-4C6D-9741-A28FC63907BD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0226E-D56F-4A88-877D-EE0BA8A51E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03465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B41B2-9B1D-4C6D-9741-A28FC63907BD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0226E-D56F-4A88-877D-EE0BA8A51E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271692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B41B2-9B1D-4C6D-9741-A28FC63907BD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0226E-D56F-4A88-877D-EE0BA8A51E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722131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B41B2-9B1D-4C6D-9741-A28FC63907BD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0226E-D56F-4A88-877D-EE0BA8A51E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57234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slideLayout" Target="../slideLayouts/slideLayout37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17" Type="http://schemas.openxmlformats.org/officeDocument/2006/relationships/slideLayout" Target="../slideLayouts/slideLayout41.xml"/><Relationship Id="rId2" Type="http://schemas.openxmlformats.org/officeDocument/2006/relationships/slideLayout" Target="../slideLayouts/slideLayout26.xml"/><Relationship Id="rId16" Type="http://schemas.openxmlformats.org/officeDocument/2006/relationships/slideLayout" Target="../slideLayouts/slideLayout40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34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Relationship Id="rId14" Type="http://schemas.openxmlformats.org/officeDocument/2006/relationships/slideLayout" Target="../slideLayouts/slideLayout38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780B41B2-9B1D-4C6D-9741-A28FC63907BD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70226E-D56F-4A88-877D-EE0BA8A51E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79687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03" r:id="rId1"/>
    <p:sldLayoutId id="2147484004" r:id="rId2"/>
    <p:sldLayoutId id="2147484005" r:id="rId3"/>
    <p:sldLayoutId id="2147484006" r:id="rId4"/>
    <p:sldLayoutId id="2147484007" r:id="rId5"/>
    <p:sldLayoutId id="2147484008" r:id="rId6"/>
    <p:sldLayoutId id="2147484009" r:id="rId7"/>
    <p:sldLayoutId id="2147484010" r:id="rId8"/>
    <p:sldLayoutId id="2147484011" r:id="rId9"/>
    <p:sldLayoutId id="2147484012" r:id="rId10"/>
    <p:sldLayoutId id="2147484013" r:id="rId11"/>
    <p:sldLayoutId id="2147484014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780B41B2-9B1D-4C6D-9741-A28FC63907BD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70226E-D56F-4A88-877D-EE0BA8A51E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90677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34" r:id="rId1"/>
    <p:sldLayoutId id="2147484035" r:id="rId2"/>
    <p:sldLayoutId id="2147484036" r:id="rId3"/>
    <p:sldLayoutId id="2147484037" r:id="rId4"/>
    <p:sldLayoutId id="2147484038" r:id="rId5"/>
    <p:sldLayoutId id="2147484039" r:id="rId6"/>
    <p:sldLayoutId id="2147484040" r:id="rId7"/>
    <p:sldLayoutId id="2147484041" r:id="rId8"/>
    <p:sldLayoutId id="2147484042" r:id="rId9"/>
    <p:sldLayoutId id="2147484043" r:id="rId10"/>
    <p:sldLayoutId id="2147484044" r:id="rId11"/>
    <p:sldLayoutId id="2147484045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780B41B2-9B1D-4C6D-9741-A28FC63907BD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70226E-D56F-4A88-877D-EE0BA8A51E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506767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339" r:id="rId1"/>
    <p:sldLayoutId id="2147484340" r:id="rId2"/>
    <p:sldLayoutId id="2147484341" r:id="rId3"/>
    <p:sldLayoutId id="2147484342" r:id="rId4"/>
    <p:sldLayoutId id="2147484343" r:id="rId5"/>
    <p:sldLayoutId id="2147484344" r:id="rId6"/>
    <p:sldLayoutId id="2147484345" r:id="rId7"/>
    <p:sldLayoutId id="2147484346" r:id="rId8"/>
    <p:sldLayoutId id="2147484347" r:id="rId9"/>
    <p:sldLayoutId id="2147484348" r:id="rId10"/>
    <p:sldLayoutId id="2147484349" r:id="rId11"/>
    <p:sldLayoutId id="2147484350" r:id="rId12"/>
    <p:sldLayoutId id="2147484351" r:id="rId13"/>
    <p:sldLayoutId id="2147484352" r:id="rId14"/>
    <p:sldLayoutId id="2147484353" r:id="rId15"/>
    <p:sldLayoutId id="2147484354" r:id="rId16"/>
    <p:sldLayoutId id="214748435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edu.gov.ru/national-project/" TargetMode="External"/><Relationship Id="rId1" Type="http://schemas.openxmlformats.org/officeDocument/2006/relationships/slideLayout" Target="../slideLayouts/slideLayout2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Кадры для развития образования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42108" y="2052638"/>
            <a:ext cx="5069560" cy="4195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71821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Федеральные </a:t>
            </a:r>
            <a:r>
              <a:rPr lang="ru-RU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проекты, входящие в национальный проект «Образование»: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ru-RU" b="1" u="sng" dirty="0">
                <a:hlinkClick r:id="rId2"/>
              </a:rPr>
              <a:t>Современная школа</a:t>
            </a:r>
            <a:endParaRPr lang="ru-RU" dirty="0"/>
          </a:p>
          <a:p>
            <a:pPr lvl="0"/>
            <a:r>
              <a:rPr lang="ru-RU" b="1" dirty="0"/>
              <a:t>›</a:t>
            </a:r>
            <a:r>
              <a:rPr lang="ru-RU" b="1" u="sng" dirty="0">
                <a:hlinkClick r:id="rId2"/>
              </a:rPr>
              <a:t>Успех каждого ребенка</a:t>
            </a:r>
            <a:endParaRPr lang="ru-RU" dirty="0"/>
          </a:p>
          <a:p>
            <a:pPr lvl="0"/>
            <a:r>
              <a:rPr lang="ru-RU" b="1" dirty="0"/>
              <a:t>›</a:t>
            </a:r>
            <a:r>
              <a:rPr lang="ru-RU" b="1" u="sng" dirty="0">
                <a:hlinkClick r:id="rId2"/>
              </a:rPr>
              <a:t>Поддержка семей, имеющих детей</a:t>
            </a:r>
            <a:endParaRPr lang="ru-RU" dirty="0"/>
          </a:p>
          <a:p>
            <a:pPr lvl="0"/>
            <a:r>
              <a:rPr lang="ru-RU" b="1" dirty="0"/>
              <a:t>›</a:t>
            </a:r>
            <a:r>
              <a:rPr lang="ru-RU" b="1" u="sng" dirty="0">
                <a:hlinkClick r:id="rId2"/>
              </a:rPr>
              <a:t>Цифровая образовательная среда</a:t>
            </a:r>
            <a:endParaRPr lang="ru-RU" dirty="0"/>
          </a:p>
          <a:p>
            <a:pPr lvl="0"/>
            <a:r>
              <a:rPr lang="ru-RU" b="1" dirty="0"/>
              <a:t>›</a:t>
            </a:r>
            <a:r>
              <a:rPr lang="ru-RU" b="1" u="sng" dirty="0">
                <a:hlinkClick r:id="rId2"/>
              </a:rPr>
              <a:t>Учитель будущего</a:t>
            </a:r>
            <a:endParaRPr lang="ru-RU" dirty="0"/>
          </a:p>
          <a:p>
            <a:pPr lvl="0"/>
            <a:r>
              <a:rPr lang="ru-RU" b="1" dirty="0"/>
              <a:t>›</a:t>
            </a:r>
            <a:r>
              <a:rPr lang="ru-RU" b="1" u="sng" dirty="0">
                <a:hlinkClick r:id="rId2"/>
              </a:rPr>
              <a:t>Молодые профессионалы</a:t>
            </a:r>
            <a:endParaRPr lang="ru-RU" dirty="0"/>
          </a:p>
          <a:p>
            <a:pPr lvl="0"/>
            <a:r>
              <a:rPr lang="ru-RU" b="1" dirty="0"/>
              <a:t>›</a:t>
            </a:r>
            <a:r>
              <a:rPr lang="ru-RU" b="1" u="sng" dirty="0">
                <a:hlinkClick r:id="rId2"/>
              </a:rPr>
              <a:t>Новые возможности для каждого</a:t>
            </a:r>
            <a:endParaRPr lang="ru-RU" dirty="0"/>
          </a:p>
          <a:p>
            <a:pPr lvl="0"/>
            <a:r>
              <a:rPr lang="ru-RU" b="1" dirty="0"/>
              <a:t>›</a:t>
            </a:r>
            <a:r>
              <a:rPr lang="ru-RU" b="1" u="sng" dirty="0">
                <a:hlinkClick r:id="rId2"/>
              </a:rPr>
              <a:t>Социальная активность</a:t>
            </a:r>
            <a:endParaRPr lang="ru-RU" dirty="0"/>
          </a:p>
          <a:p>
            <a:pPr lvl="0"/>
            <a:r>
              <a:rPr lang="ru-RU" b="1" dirty="0"/>
              <a:t>›</a:t>
            </a:r>
            <a:r>
              <a:rPr lang="ru-RU" b="1" u="sng" dirty="0">
                <a:hlinkClick r:id="rId2"/>
              </a:rPr>
              <a:t>Экспорт образования</a:t>
            </a:r>
            <a:endParaRPr lang="ru-RU" dirty="0"/>
          </a:p>
          <a:p>
            <a:pPr lvl="0"/>
            <a:r>
              <a:rPr lang="ru-RU" b="1" dirty="0"/>
              <a:t>›</a:t>
            </a:r>
            <a:r>
              <a:rPr lang="ru-RU" b="1" u="sng" dirty="0">
                <a:hlinkClick r:id="rId2"/>
              </a:rPr>
              <a:t>Социальные лифты для каждого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86327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ru-RU" altLang="ru-RU" sz="2900" b="1" dirty="0">
                <a:solidFill>
                  <a:srgbClr val="632523"/>
                </a:solidFill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Цели и задачи проекта «Учитель будущего»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47027" y="2052638"/>
            <a:ext cx="8859721" cy="4195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60875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7617" y="1281384"/>
            <a:ext cx="9016765" cy="4224894"/>
          </a:xfrm>
          <a:prstGeom prst="rect">
            <a:avLst/>
          </a:prstGeom>
        </p:spPr>
      </p:pic>
      <p:pic>
        <p:nvPicPr>
          <p:cNvPr id="4" name="Picture 2" descr="ÐÐ°ÑÑÐ¸Ð½ÐºÐ¸ Ð¿Ð¾ Ð·Ð°Ð¿ÑÐ¾ÑÑ ÑÐ¾ÑÐ¾ Ð¼Ð¸Ð½Ð¸ÑÑÑÐ° Ð¾Ð±ÑÐ°Ð·Ð¾Ð²Ð°Ð½Ð¸Ñ Ð²Ð°ÑÐ¸Ð»ÑÐµÐ²Ð°">
            <a:extLst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89102" y="3956294"/>
            <a:ext cx="2382838" cy="21177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4434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60214" y="342313"/>
            <a:ext cx="8596668" cy="1320800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ru-RU" b="1" dirty="0"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Новые должности в карьере учителя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69818" y="1801091"/>
            <a:ext cx="9088581" cy="4668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1282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Потребность:</a:t>
            </a:r>
          </a:p>
          <a:p>
            <a:r>
              <a:rPr lang="ru-RU" dirty="0" smtClean="0"/>
              <a:t>учитель </a:t>
            </a:r>
            <a:r>
              <a:rPr lang="ru-RU" dirty="0"/>
              <a:t>иностранных языков- 6 </a:t>
            </a:r>
            <a:r>
              <a:rPr lang="ru-RU" dirty="0" smtClean="0"/>
              <a:t>вакансий</a:t>
            </a:r>
          </a:p>
          <a:p>
            <a:r>
              <a:rPr lang="ru-RU" dirty="0" smtClean="0"/>
              <a:t>учитель </a:t>
            </a:r>
            <a:r>
              <a:rPr lang="ru-RU" dirty="0"/>
              <a:t>математики- 4 </a:t>
            </a:r>
            <a:r>
              <a:rPr lang="ru-RU" dirty="0" smtClean="0"/>
              <a:t>вакансии</a:t>
            </a:r>
          </a:p>
          <a:p>
            <a:r>
              <a:rPr lang="ru-RU" dirty="0" smtClean="0"/>
              <a:t> </a:t>
            </a:r>
            <a:r>
              <a:rPr lang="ru-RU" dirty="0"/>
              <a:t>учитель русского языка и </a:t>
            </a:r>
            <a:r>
              <a:rPr lang="ru-RU" dirty="0" smtClean="0"/>
              <a:t>литературы</a:t>
            </a:r>
          </a:p>
          <a:p>
            <a:r>
              <a:rPr lang="ru-RU" dirty="0"/>
              <a:t>у</a:t>
            </a:r>
            <a:r>
              <a:rPr lang="ru-RU" dirty="0" smtClean="0"/>
              <a:t>чителя  бурятского </a:t>
            </a:r>
            <a:r>
              <a:rPr lang="ru-RU" dirty="0"/>
              <a:t>языка, начальных </a:t>
            </a:r>
            <a:r>
              <a:rPr lang="ru-RU" dirty="0" smtClean="0"/>
              <a:t>классов</a:t>
            </a:r>
          </a:p>
          <a:p>
            <a:r>
              <a:rPr lang="ru-RU" dirty="0" smtClean="0"/>
              <a:t>музыкальные руководители ДОУ -2 вакансии</a:t>
            </a:r>
            <a:endParaRPr lang="ru-RU" dirty="0"/>
          </a:p>
          <a:p>
            <a:r>
              <a:rPr lang="ru-RU" dirty="0" smtClean="0"/>
              <a:t> воспитатели ДОУ - </a:t>
            </a:r>
            <a:r>
              <a:rPr lang="ru-RU" dirty="0"/>
              <a:t>2 </a:t>
            </a:r>
            <a:r>
              <a:rPr lang="ru-RU" dirty="0" smtClean="0"/>
              <a:t>вакансии </a:t>
            </a:r>
            <a:endParaRPr lang="ru-RU" dirty="0"/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76845" y="2040766"/>
            <a:ext cx="3810601" cy="4586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0476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Подготовка педагогических кадров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Бурятский  госуниверситет  -403 чел.</a:t>
            </a:r>
          </a:p>
          <a:p>
            <a:pPr marL="0" indent="0">
              <a:buNone/>
            </a:pPr>
            <a:r>
              <a:rPr lang="ru-RU" dirty="0" smtClean="0"/>
              <a:t>      Выпуск 2019 год- 112 чел.</a:t>
            </a:r>
          </a:p>
          <a:p>
            <a:endParaRPr lang="ru-RU" dirty="0"/>
          </a:p>
          <a:p>
            <a:r>
              <a:rPr lang="ru-RU" dirty="0" smtClean="0"/>
              <a:t>БРПК- 1105 чел.,  </a:t>
            </a:r>
            <a:r>
              <a:rPr lang="ru-RU" dirty="0"/>
              <a:t>и</a:t>
            </a:r>
            <a:r>
              <a:rPr lang="ru-RU" dirty="0" smtClean="0"/>
              <a:t>з них:</a:t>
            </a:r>
          </a:p>
          <a:p>
            <a:pPr marL="0" indent="0">
              <a:buNone/>
            </a:pPr>
            <a:r>
              <a:rPr lang="ru-RU" dirty="0" smtClean="0"/>
              <a:t>     «</a:t>
            </a:r>
            <a:r>
              <a:rPr lang="ru-RU" dirty="0"/>
              <a:t>Дошкольное образование» </a:t>
            </a:r>
            <a:r>
              <a:rPr lang="ru-RU" dirty="0" smtClean="0"/>
              <a:t>-135 чел., </a:t>
            </a:r>
          </a:p>
          <a:p>
            <a:pPr marL="0" indent="0">
              <a:buNone/>
            </a:pPr>
            <a:r>
              <a:rPr lang="ru-RU" dirty="0" smtClean="0"/>
              <a:t>     «</a:t>
            </a:r>
            <a:r>
              <a:rPr lang="ru-RU" dirty="0"/>
              <a:t>Преподавание в начальных классах» - </a:t>
            </a:r>
            <a:r>
              <a:rPr lang="ru-RU" dirty="0" smtClean="0"/>
              <a:t>602 чел., </a:t>
            </a:r>
          </a:p>
          <a:p>
            <a:pPr marL="0" indent="0">
              <a:buNone/>
            </a:pPr>
            <a:r>
              <a:rPr lang="ru-RU" dirty="0" smtClean="0"/>
              <a:t>      «</a:t>
            </a:r>
            <a:r>
              <a:rPr lang="ru-RU" dirty="0"/>
              <a:t>Физическая культура и спорт» - </a:t>
            </a:r>
            <a:r>
              <a:rPr lang="ru-RU" dirty="0" smtClean="0"/>
              <a:t>160 чел.,</a:t>
            </a:r>
          </a:p>
          <a:p>
            <a:pPr marL="0" indent="0">
              <a:buNone/>
            </a:pPr>
            <a:r>
              <a:rPr lang="ru-RU" dirty="0" smtClean="0"/>
              <a:t>      </a:t>
            </a:r>
            <a:r>
              <a:rPr lang="ru-RU" dirty="0"/>
              <a:t>«Музыкальное образование» - </a:t>
            </a:r>
            <a:r>
              <a:rPr lang="ru-RU" dirty="0" smtClean="0"/>
              <a:t>97 чел., </a:t>
            </a:r>
          </a:p>
          <a:p>
            <a:pPr marL="0" indent="0">
              <a:buNone/>
            </a:pPr>
            <a:r>
              <a:rPr lang="ru-RU" dirty="0" smtClean="0"/>
              <a:t>      «</a:t>
            </a:r>
            <a:r>
              <a:rPr lang="ru-RU" dirty="0"/>
              <a:t>Изобразительное искусство и черчение» - </a:t>
            </a:r>
            <a:r>
              <a:rPr lang="ru-RU" dirty="0" smtClean="0"/>
              <a:t>111.</a:t>
            </a:r>
          </a:p>
          <a:p>
            <a:pPr marL="0" indent="0">
              <a:buNone/>
            </a:pPr>
            <a:r>
              <a:rPr lang="ru-RU" dirty="0" smtClean="0"/>
              <a:t> </a:t>
            </a:r>
            <a:r>
              <a:rPr lang="ru-RU" dirty="0"/>
              <a:t>Выпуск по вышеуказанным </a:t>
            </a:r>
            <a:r>
              <a:rPr lang="ru-RU" dirty="0" smtClean="0"/>
              <a:t>специальностям  </a:t>
            </a:r>
            <a:r>
              <a:rPr lang="ru-RU" dirty="0"/>
              <a:t>2019 </a:t>
            </a:r>
            <a:r>
              <a:rPr lang="ru-RU" dirty="0" smtClean="0"/>
              <a:t>год.- 200 чел.</a:t>
            </a:r>
            <a:endParaRPr lang="ru-RU" dirty="0"/>
          </a:p>
          <a:p>
            <a:pPr marL="0" indent="0">
              <a:buNone/>
            </a:pP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42373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Профессиональная переподготовка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400" dirty="0" smtClean="0"/>
              <a:t>2016г.- 31 чел.</a:t>
            </a:r>
          </a:p>
          <a:p>
            <a:r>
              <a:rPr lang="ru-RU" sz="2400" dirty="0" smtClean="0"/>
              <a:t>2017 г.14 чел.</a:t>
            </a:r>
          </a:p>
          <a:p>
            <a:r>
              <a:rPr lang="ru-RU" sz="2400" dirty="0" smtClean="0"/>
              <a:t>2018 г.-14 чел.</a:t>
            </a:r>
          </a:p>
          <a:p>
            <a:r>
              <a:rPr lang="ru-RU" sz="2400" dirty="0" smtClean="0"/>
              <a:t>2019 г.- 23 чел.</a:t>
            </a:r>
          </a:p>
          <a:p>
            <a:r>
              <a:rPr lang="ru-RU" sz="3200" dirty="0" smtClean="0"/>
              <a:t>Всего: 82 чел. </a:t>
            </a:r>
          </a:p>
          <a:p>
            <a:pPr marL="0" indent="0">
              <a:buNone/>
            </a:pPr>
            <a:r>
              <a:rPr lang="ru-RU" sz="2400" dirty="0"/>
              <a:t> </a:t>
            </a:r>
            <a:r>
              <a:rPr lang="ru-RU" sz="2400" dirty="0" smtClean="0"/>
              <a:t>     Из них </a:t>
            </a:r>
            <a:r>
              <a:rPr lang="ru-RU" dirty="0" smtClean="0">
                <a:ea typeface="Calibri" panose="020F0502020204030204" pitchFamily="34" charset="0"/>
              </a:rPr>
              <a:t>22 </a:t>
            </a:r>
            <a:r>
              <a:rPr lang="ru-RU" dirty="0">
                <a:ea typeface="Calibri" panose="020F0502020204030204" pitchFamily="34" charset="0"/>
              </a:rPr>
              <a:t>педагогических работника района  прошли обучение в Бурятском государственном университете за счёт предоставления  субсидии из республиканского  бюджета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781969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sz="2800" dirty="0" smtClean="0"/>
              <a:t>Кадровое обеспечение образовательного процесса</a:t>
            </a:r>
            <a:endParaRPr lang="ru-RU" sz="2800" dirty="0"/>
          </a:p>
        </p:txBody>
      </p:sp>
      <p:sp>
        <p:nvSpPr>
          <p:cNvPr id="9" name="Текст 2"/>
          <p:cNvSpPr>
            <a:spLocks noGrp="1"/>
          </p:cNvSpPr>
          <p:nvPr>
            <p:ph type="body" idx="1"/>
          </p:nvPr>
        </p:nvSpPr>
        <p:spPr/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smtClean="0"/>
              <a:t>Кадровый состав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15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Всего педагогических </a:t>
            </a: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работников-424</a:t>
            </a:r>
          </a:p>
          <a:p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из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них учителей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ru-RU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252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педагогов 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 дошкольных образовательных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учреждениях-</a:t>
            </a: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84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педагогов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 учреждениях дополнительного образования детей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50</a:t>
            </a:r>
            <a:endParaRPr lang="ru-RU" b="1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/>
          <a:lstStyle/>
          <a:p>
            <a:pPr algn="ctr"/>
            <a:endParaRPr lang="ru-RU" dirty="0"/>
          </a:p>
          <a:p>
            <a:pPr algn="ctr"/>
            <a:r>
              <a:rPr lang="ru-RU" dirty="0" smtClean="0"/>
              <a:t>Профессиональная подготовка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half" idx="16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algn="ctr">
              <a:lnSpc>
                <a:spcPct val="115000"/>
              </a:lnSpc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Высшее образование</a:t>
            </a:r>
          </a:p>
          <a:p>
            <a:pPr>
              <a:lnSpc>
                <a:spcPct val="115000"/>
              </a:lnSpc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Общеобразовательные учреждения</a:t>
            </a:r>
          </a:p>
          <a:p>
            <a:pPr>
              <a:lnSpc>
                <a:spcPct val="115000"/>
              </a:lnSpc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2019 г.- 249 (86%)</a:t>
            </a:r>
          </a:p>
          <a:p>
            <a:pPr>
              <a:lnSpc>
                <a:spcPct val="115000"/>
              </a:lnSpc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2018 г.- 251(85,3%) </a:t>
            </a:r>
          </a:p>
          <a:p>
            <a:pPr>
              <a:lnSpc>
                <a:spcPct val="115000"/>
              </a:lnSpc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Дошкольные образовательные учреждения</a:t>
            </a:r>
          </a:p>
          <a:p>
            <a:pPr>
              <a:lnSpc>
                <a:spcPct val="115000"/>
              </a:lnSpc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2019 г.-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45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(44,5 %)</a:t>
            </a:r>
            <a:endParaRPr lang="ru-RU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2018 г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.-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40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42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%)</a:t>
            </a:r>
            <a:endParaRPr lang="ru-RU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Учреждения дополнительного образования</a:t>
            </a:r>
          </a:p>
          <a:p>
            <a:pPr>
              <a:lnSpc>
                <a:spcPct val="115000"/>
              </a:lnSpc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2019 г.-38 (76%)</a:t>
            </a:r>
          </a:p>
          <a:p>
            <a:pPr>
              <a:lnSpc>
                <a:spcPct val="115000"/>
              </a:lnSpc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2018 г. – 29 (72,5 %)</a:t>
            </a:r>
            <a:endParaRPr lang="ru-RU" sz="11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3127131" cy="576262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dirty="0" smtClean="0"/>
              <a:t>Возрастной состав</a:t>
            </a:r>
            <a:endParaRPr lang="ru-RU" dirty="0"/>
          </a:p>
        </p:txBody>
      </p:sp>
      <p:sp>
        <p:nvSpPr>
          <p:cNvPr id="10" name="Объект 2"/>
          <p:cNvSpPr>
            <a:spLocks noGrp="1"/>
          </p:cNvSpPr>
          <p:nvPr>
            <p:ph type="body" sz="half" idx="17"/>
          </p:nvPr>
        </p:nvSpPr>
        <p:spPr>
          <a:xfrm>
            <a:off x="7124700" y="2685414"/>
            <a:ext cx="3048000" cy="3542617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algn="ctr">
              <a:lnSpc>
                <a:spcPct val="115000"/>
              </a:lnSpc>
            </a:pP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Средний возраст</a:t>
            </a:r>
          </a:p>
          <a:p>
            <a:pPr>
              <a:lnSpc>
                <a:spcPct val="115000"/>
              </a:lnSpc>
            </a:pP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учителя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48 лет 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5000"/>
              </a:lnSpc>
              <a:buNone/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2018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г.-48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лет</a:t>
            </a:r>
          </a:p>
          <a:p>
            <a:pPr marL="0" indent="0">
              <a:lnSpc>
                <a:spcPct val="115000"/>
              </a:lnSpc>
              <a:buNone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2017 г.- 46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лет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воспитателя-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43 года </a:t>
            </a:r>
            <a:endParaRPr lang="ru-RU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5000"/>
              </a:lnSpc>
              <a:buNone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2018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г.- 42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года</a:t>
            </a:r>
          </a:p>
          <a:p>
            <a:pPr marL="0" indent="0">
              <a:lnSpc>
                <a:spcPct val="115000"/>
              </a:lnSpc>
              <a:buNone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2017 г.-41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год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педагога дополнительного образования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45 лет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2018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г.-47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лет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2017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г.- 46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лет </a:t>
            </a:r>
            <a:r>
              <a:rPr lang="ru-RU" sz="1600" dirty="0">
                <a:solidFill>
                  <a:srgbClr val="666666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600" dirty="0">
                <a:solidFill>
                  <a:srgbClr val="666666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70681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Увеличение 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учителей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пенсионного возраста, старение педагогических кадров </a:t>
            </a:r>
          </a:p>
          <a:p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Недостаточное количество выпускников учреждений профессионального образования, желающих поступить на работу в ОУ</a:t>
            </a:r>
          </a:p>
          <a:p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Привлечение учителей,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не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имеющих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специального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образования к реализации учебных программ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величение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учебной нагрузки на работающих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учителей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Отсутствие социального жилья для педагогов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Недостаточные меры социальной поддержки педагогов на муниципальном уровне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ru-RU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indent="0">
              <a:buNone/>
            </a:pPr>
            <a:r>
              <a:rPr lang="ru-RU" dirty="0" smtClean="0"/>
              <a:t>      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400" dirty="0" smtClean="0"/>
              <a:t>Проблемы системы  образования, влияющие на  кадровое обеспечение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4558343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000" dirty="0" smtClean="0"/>
              <a:t>Основные задачи кадровой политики:</a:t>
            </a: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05345" y="900545"/>
            <a:ext cx="8844508" cy="5347855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проведение информационно-разъяснительной работы и адресной подготовки старшеклассников для поступления на педагогическую специальность;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20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 квотирование бюджетных мест в рамках целевого обучения по программам среднего профессионального и высшего образования;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20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повышение престижа профессии учителя через формирование положительного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медийного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образа;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20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поддержка талантливых педагогов, поднятие их социального статуса;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20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организация работы по повышению профессионализма руководящих кадров системы образования,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20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организация работы с резервом кадров системы образования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20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организация применения и внедрения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профессионального стандарта педагога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315432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0345" y="185432"/>
            <a:ext cx="9404723" cy="1400530"/>
          </a:xfrm>
        </p:spPr>
        <p:txBody>
          <a:bodyPr/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Благодарю за внимание!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43701" y="2052638"/>
            <a:ext cx="5666373" cy="4195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4780698"/>
      </p:ext>
    </p:extLst>
  </p:cSld>
  <p:clrMapOvr>
    <a:masterClrMapping/>
  </p:clrMapOvr>
</p:sld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HDOfficeLightV0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HDOfficeLightV0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Ион">
  <a:themeElements>
    <a:clrScheme name="Ион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Ион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TM02900688[[fn=Аспект]]</Template>
  <TotalTime>330</TotalTime>
  <Words>515</Words>
  <Application>Microsoft Office PowerPoint</Application>
  <PresentationFormat>Произвольный</PresentationFormat>
  <Paragraphs>89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3</vt:i4>
      </vt:variant>
      <vt:variant>
        <vt:lpstr>Заголовки слайдов</vt:lpstr>
      </vt:variant>
      <vt:variant>
        <vt:i4>12</vt:i4>
      </vt:variant>
    </vt:vector>
  </HeadingPairs>
  <TitlesOfParts>
    <vt:vector size="15" baseType="lpstr">
      <vt:lpstr>HDOfficeLightV0</vt:lpstr>
      <vt:lpstr>1_HDOfficeLightV0</vt:lpstr>
      <vt:lpstr>Ион</vt:lpstr>
      <vt:lpstr>Кадры для развития образования</vt:lpstr>
      <vt:lpstr>Федеральные проекты, входящие в национальный проект «Образование»:</vt:lpstr>
      <vt:lpstr>Цели и задачи проекта «Учитель будущего»</vt:lpstr>
      <vt:lpstr>Презентация PowerPoint</vt:lpstr>
      <vt:lpstr>Новые должности в карьере учителя</vt:lpstr>
      <vt:lpstr>Презентация PowerPoint</vt:lpstr>
      <vt:lpstr>Подготовка педагогических кадров</vt:lpstr>
      <vt:lpstr>Профессиональная переподготовка</vt:lpstr>
      <vt:lpstr>Кадровое обеспечение образовательного процесса</vt:lpstr>
      <vt:lpstr>Проблемы системы  образования, влияющие на  кадровое обеспечение</vt:lpstr>
      <vt:lpstr>Основные задачи кадровой политики:</vt:lpstr>
      <vt:lpstr> Благодарю за внимание!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PTM404</cp:lastModifiedBy>
  <cp:revision>30</cp:revision>
  <dcterms:created xsi:type="dcterms:W3CDTF">2019-08-24T13:17:55Z</dcterms:created>
  <dcterms:modified xsi:type="dcterms:W3CDTF">2019-08-26T02:52:31Z</dcterms:modified>
</cp:coreProperties>
</file>