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7"/>
  </p:notesMasterIdLst>
  <p:handoutMasterIdLst>
    <p:handoutMasterId r:id="rId18"/>
  </p:handoutMasterIdLst>
  <p:sldIdLst>
    <p:sldId id="272" r:id="rId2"/>
    <p:sldId id="273" r:id="rId3"/>
    <p:sldId id="266" r:id="rId4"/>
    <p:sldId id="267" r:id="rId5"/>
    <p:sldId id="268" r:id="rId6"/>
    <p:sldId id="270" r:id="rId7"/>
    <p:sldId id="269" r:id="rId8"/>
    <p:sldId id="271" r:id="rId9"/>
    <p:sldId id="274" r:id="rId10"/>
    <p:sldId id="275" r:id="rId11"/>
    <p:sldId id="277" r:id="rId12"/>
    <p:sldId id="279" r:id="rId13"/>
    <p:sldId id="278" r:id="rId14"/>
    <p:sldId id="280" r:id="rId15"/>
    <p:sldId id="281" r:id="rId1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 pos="23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00FFCC"/>
    <a:srgbClr val="CC3300"/>
    <a:srgbClr val="6600FF"/>
    <a:srgbClr val="FF3300"/>
    <a:srgbClr val="800000"/>
    <a:srgbClr val="6600CC"/>
    <a:srgbClr val="00918A"/>
    <a:srgbClr val="E5A800"/>
    <a:srgbClr val="FDE3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1626" y="96"/>
      </p:cViewPr>
      <p:guideLst>
        <p:guide orient="horz" pos="4319"/>
        <p:guide pos="2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5" cy="36004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agdarova.MA\Downloads\&#1060;&#1077;&#1076;&#1077;&#1088;&#1072;&#1083;&#1100;&#1085;&#1099;&#1077;%20&#1082;&#1086;&#1085;&#1082;&#1091;&#1088;&#1089;&#1099;%20&#1053;&#1055;&#1054;%20&#1076;&#1086;%202022%20&#1087;&#1086;%20&#1075;&#1086;&#1076;&#1072;&#1084;+&#1091;&#1090;&#1074;&#1077;&#1088;&#1078;&#1076;&#1077;&#1085;&#1085;&#1086;&#1077;%20&#1092;&#1080;&#1085;&#1072;&#1085;&#1089;&#1080;&#1088;&#1086;&#1074;&#1072;&#1085;&#1080;&#1077;%20&#1087;&#1086;%20&#1075;&#1086;&#1076;&#1072;&#1084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agdarova.MA\Downloads\&#1060;&#1077;&#1076;&#1077;&#1088;&#1072;&#1083;&#1100;&#1085;&#1099;&#1077;%20&#1082;&#1086;&#1085;&#1082;&#1091;&#1088;&#1089;&#1099;%20&#1053;&#1055;&#1054;%20&#1076;&#1086;%202022%20&#1087;&#1086;%20&#1075;&#1086;&#1076;&#1072;&#1084;+&#1091;&#1090;&#1074;&#1077;&#1088;&#1078;&#1076;&#1077;&#1085;&#1085;&#1086;&#1077;%20&#1092;&#1080;&#1085;&#1072;&#1085;&#1089;&#1080;&#1088;&#1086;&#1074;&#1072;&#1085;&#1080;&#1077;%20&#1087;&#1086;%20&#1075;&#1086;&#1076;&#1072;&#1084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agdarova.MA\Downloads\&#1060;&#1077;&#1076;&#1077;&#1088;&#1072;&#1083;&#1100;&#1085;&#1099;&#1077;%20&#1082;&#1086;&#1085;&#1082;&#1091;&#1088;&#1089;&#1099;%20&#1053;&#1055;&#1054;%20&#1076;&#1086;%202022%20&#1087;&#1086;%20&#1075;&#1086;&#1076;&#1072;&#1084;+&#1091;&#1090;&#1074;&#1077;&#1088;&#1078;&#1076;&#1077;&#1085;&#1085;&#1086;&#1077;%20&#1092;&#1080;&#1085;&#1072;&#1085;&#1089;&#1080;&#1088;&#1086;&#1074;&#1072;&#1085;&#1080;&#1077;%20&#1087;&#1086;%20&#1075;&#1086;&#1076;&#1072;&#1084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'[Федеральные конкурсы НПО до 2022 по годам+утвержденное финансирование по годам.xlsx]Лист2'!$B$48:$B$51</c:f>
              <c:numCache>
                <c:formatCode>General</c:formatCode>
                <c:ptCount val="4"/>
                <c:pt idx="0">
                  <c:v>370</c:v>
                </c:pt>
                <c:pt idx="1">
                  <c:v>471</c:v>
                </c:pt>
                <c:pt idx="2">
                  <c:v>151</c:v>
                </c:pt>
                <c:pt idx="3">
                  <c:v>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axId val="257012624"/>
        <c:axId val="147979784"/>
      </c:barChart>
      <c:catAx>
        <c:axId val="257012624"/>
        <c:scaling>
          <c:orientation val="maxMin"/>
        </c:scaling>
        <c:delete val="1"/>
        <c:axPos val="l"/>
        <c:majorTickMark val="out"/>
        <c:minorTickMark val="none"/>
        <c:tickLblPos val="nextTo"/>
        <c:crossAx val="147979784"/>
        <c:crosses val="autoZero"/>
        <c:auto val="1"/>
        <c:lblAlgn val="ctr"/>
        <c:lblOffset val="100"/>
        <c:noMultiLvlLbl val="0"/>
      </c:catAx>
      <c:valAx>
        <c:axId val="147979784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2570126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2"/>
            </a:solidFill>
            <a:ln>
              <a:solidFill>
                <a:schemeClr val="accent2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'[Федеральные конкурсы НПО до 2022 по годам+утвержденное финансирование по годам.xlsx]Лист2'!$D$65:$D$70</c:f>
              <c:numCache>
                <c:formatCode>General</c:formatCode>
                <c:ptCount val="6"/>
                <c:pt idx="0">
                  <c:v>3193</c:v>
                </c:pt>
                <c:pt idx="1">
                  <c:v>8563</c:v>
                </c:pt>
                <c:pt idx="2">
                  <c:v>1006</c:v>
                </c:pt>
                <c:pt idx="3">
                  <c:v>2305</c:v>
                </c:pt>
                <c:pt idx="4">
                  <c:v>1390</c:v>
                </c:pt>
                <c:pt idx="5">
                  <c:v>1403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8"/>
        <c:axId val="257303784"/>
        <c:axId val="257582248"/>
      </c:barChart>
      <c:catAx>
        <c:axId val="257303784"/>
        <c:scaling>
          <c:orientation val="maxMin"/>
        </c:scaling>
        <c:delete val="1"/>
        <c:axPos val="l"/>
        <c:majorTickMark val="out"/>
        <c:minorTickMark val="none"/>
        <c:tickLblPos val="nextTo"/>
        <c:crossAx val="257582248"/>
        <c:crosses val="autoZero"/>
        <c:auto val="1"/>
        <c:lblAlgn val="ctr"/>
        <c:lblOffset val="100"/>
        <c:noMultiLvlLbl val="0"/>
      </c:catAx>
      <c:valAx>
        <c:axId val="257582248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2573037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'[Федеральные конкурсы НПО до 2022 по годам+утвержденное финансирование по годам.xlsx]Лист2'!$B$60:$B$62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'[Федеральные конкурсы НПО до 2022 по годам+утвержденное финансирование по годам.xlsx]Лист2'!$C$60:$C$62</c:f>
              <c:numCache>
                <c:formatCode>0%</c:formatCode>
                <c:ptCount val="3"/>
                <c:pt idx="0">
                  <c:v>0.47</c:v>
                </c:pt>
                <c:pt idx="1">
                  <c:v>0.51</c:v>
                </c:pt>
                <c:pt idx="2">
                  <c:v>0.49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8821240"/>
        <c:axId val="147177680"/>
      </c:barChart>
      <c:catAx>
        <c:axId val="2588212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solidFill>
              <a:srgbClr val="FDE3A7"/>
            </a:solidFill>
          </a:ln>
        </c:spPr>
        <c:txPr>
          <a:bodyPr/>
          <a:lstStyle/>
          <a:p>
            <a:pPr>
              <a:defRPr b="1">
                <a:solidFill>
                  <a:schemeClr val="tx1"/>
                </a:solidFill>
              </a:defRPr>
            </a:pPr>
            <a:endParaRPr lang="ru-RU"/>
          </a:p>
        </c:txPr>
        <c:crossAx val="147177680"/>
        <c:crosses val="autoZero"/>
        <c:auto val="1"/>
        <c:lblAlgn val="ctr"/>
        <c:lblOffset val="100"/>
        <c:noMultiLvlLbl val="0"/>
      </c:catAx>
      <c:valAx>
        <c:axId val="147177680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2588212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679188789135894"/>
          <c:y val="3.9778389476371273E-2"/>
          <c:w val="0.77850140859009198"/>
          <c:h val="0.85414590525330536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tx1"/>
              </a:solidFill>
            </c:spPr>
          </c:dPt>
          <c:dPt>
            <c:idx val="1"/>
            <c:bubble3D val="0"/>
            <c:spPr>
              <a:solidFill>
                <a:schemeClr val="accent2"/>
              </a:solidFill>
            </c:spPr>
          </c:dPt>
          <c:dPt>
            <c:idx val="2"/>
            <c:bubble3D val="0"/>
            <c:spPr>
              <a:solidFill>
                <a:schemeClr val="accent1"/>
              </a:solidFill>
            </c:spPr>
          </c:dPt>
          <c:val>
            <c:numRef>
              <c:f>Лист1!$B$107:$B$109</c:f>
              <c:numCache>
                <c:formatCode>General</c:formatCode>
                <c:ptCount val="3"/>
                <c:pt idx="0">
                  <c:v>10452</c:v>
                </c:pt>
                <c:pt idx="1">
                  <c:v>59560</c:v>
                </c:pt>
                <c:pt idx="2">
                  <c:v>71986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68"/>
        <c:holeSize val="65"/>
      </c:doughnut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4FEED-7337-4FAB-9BD6-E6C96894B75C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0F427-75DD-450C-AD6F-4CEF413178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0455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66DD8E-E019-44E0-ADE7-2AF8F12749B6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8FB819-67C7-4C73-A843-26AAE4FBCD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017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669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8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862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524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083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608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66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550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88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99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46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80340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070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055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4342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633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49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5EE23E2-2F2C-4CB4-88A7-7EE9B560BA52}" type="datetimeFigureOut">
              <a:rPr lang="ru-RU" smtClean="0"/>
              <a:t>26.08.2019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97AB4-62E1-4859-9926-D5C691796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9472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1384" y="1739938"/>
            <a:ext cx="72918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АВГУСТОВСКАЯ ПЕДАГОГИЧЕСКАЯ КОНФЕРЕНЦИЯ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2209" y="3544248"/>
            <a:ext cx="1633491" cy="50602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00312" y="3544248"/>
            <a:ext cx="2095130" cy="50602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79606" y="3544250"/>
            <a:ext cx="3672438" cy="50602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8295" y="3613480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2"/>
                </a:solidFill>
              </a:rPr>
              <a:t>ЗАДАЧИ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58727" y="3625034"/>
            <a:ext cx="18485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МЕХАНИЗМЫ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13791" y="3616155"/>
            <a:ext cx="3602268" cy="400110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НАПРАВЛЕНИЯ ИЗМЕНЕНИЙ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1381" y="4100265"/>
            <a:ext cx="7462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СИСТЕМЫ ОБРАЗОВАНИЯ РЕСПУБЛИКИ БУРЯТИЯ</a:t>
            </a: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89012" y="142535"/>
            <a:ext cx="3618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ПРАВИТЕЛЬСТВО РЕСПУБЛИКИ БУРЯТИЯ</a:t>
            </a:r>
            <a:endParaRPr lang="ru-RU" sz="1400" b="1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13" y="687073"/>
            <a:ext cx="817563" cy="100287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70513" y="5468650"/>
            <a:ext cx="8396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Министр спорта и </a:t>
            </a:r>
          </a:p>
          <a:p>
            <a:r>
              <a:rPr lang="ru-RU" sz="1600" dirty="0" smtClean="0"/>
              <a:t>молодежной политики Республики Бурятия                              В.А. Дамдинцурунов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15048" y="6526946"/>
            <a:ext cx="20762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err="1" smtClean="0"/>
              <a:t>Бичурский</a:t>
            </a:r>
            <a:r>
              <a:rPr lang="ru-RU" sz="1100" dirty="0" smtClean="0"/>
              <a:t> район, 2019 год</a:t>
            </a:r>
          </a:p>
        </p:txBody>
      </p:sp>
    </p:spTree>
    <p:extLst>
      <p:ext uri="{BB962C8B-B14F-4D97-AF65-F5344CB8AC3E}">
        <p14:creationId xmlns:p14="http://schemas.microsoft.com/office/powerpoint/2010/main" val="71395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251" y="79733"/>
            <a:ext cx="92384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Система образования Республики Бурятия</a:t>
            </a:r>
            <a:endParaRPr lang="ru-RU" sz="3200" b="1" dirty="0"/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4692887"/>
              </p:ext>
            </p:extLst>
          </p:nvPr>
        </p:nvGraphicFramePr>
        <p:xfrm>
          <a:off x="2906681" y="1403315"/>
          <a:ext cx="2144714" cy="15618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09827" y="1579491"/>
            <a:ext cx="23006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100" b="1" dirty="0" smtClean="0"/>
              <a:t>ДОШКОЛЬНЫЕ ОРГАНИЗАЦИИ</a:t>
            </a:r>
            <a:endParaRPr lang="ru-RU" sz="11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9240" y="1878384"/>
            <a:ext cx="3041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100" b="1" dirty="0" smtClean="0"/>
              <a:t>ОБЩЕОБРАЗОВАТЕЛЬНЫЕ ОРГАНИЗАЦИИ</a:t>
            </a:r>
            <a:endParaRPr lang="ru-RU" sz="11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81399" y="2160214"/>
            <a:ext cx="270458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100" b="1" dirty="0" smtClean="0"/>
              <a:t>ОРГАНИЗАЦИИ ДОПОЛНИТЕЛЬНОГО</a:t>
            </a:r>
          </a:p>
          <a:p>
            <a:pPr algn="r"/>
            <a:r>
              <a:rPr lang="ru-RU" sz="1100" b="1" dirty="0" smtClean="0"/>
              <a:t>ОБРАЗОВАНИЯ</a:t>
            </a:r>
            <a:endParaRPr lang="ru-RU" sz="11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00288" y="2562980"/>
            <a:ext cx="2698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100" b="1" dirty="0" smtClean="0"/>
              <a:t>ОРГАНИЗАЦИИ ПРОФОБРАЗОВАНИЯ</a:t>
            </a:r>
            <a:endParaRPr lang="ru-RU" sz="11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57450" y="3597546"/>
            <a:ext cx="8791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 . . . . . . . . . . . . . . . . . . . . . . . . . . . . . . . . . . . . . . . . . . . . . . . . . . . . . . . . . . . . . . . . . . . .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82263" y="634796"/>
            <a:ext cx="41713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>
                <a:solidFill>
                  <a:srgbClr val="FFC000"/>
                </a:solidFill>
              </a:rPr>
              <a:t>1023</a:t>
            </a:r>
            <a:r>
              <a:rPr lang="ru-RU" sz="2400" b="1" dirty="0">
                <a:solidFill>
                  <a:srgbClr val="FFC000"/>
                </a:solidFill>
              </a:rPr>
              <a:t> </a:t>
            </a:r>
            <a:r>
              <a:rPr lang="ru-RU" sz="2800" b="1" dirty="0" smtClean="0"/>
              <a:t>организации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73031" y="2986895"/>
            <a:ext cx="5295770" cy="523220"/>
          </a:xfrm>
          <a:prstGeom prst="rect">
            <a:avLst/>
          </a:prstGeom>
          <a:noFill/>
          <a:ln>
            <a:solidFill>
              <a:srgbClr val="E5A800"/>
            </a:solidFill>
            <a:prstDash val="lgDash"/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4</a:t>
            </a:r>
            <a:r>
              <a:rPr lang="ru-RU" sz="1400" i="1" dirty="0" smtClean="0"/>
              <a:t> </a:t>
            </a:r>
            <a:r>
              <a:rPr lang="ru-RU" sz="1200" i="1" dirty="0"/>
              <a:t>образовательные организации </a:t>
            </a:r>
            <a:r>
              <a:rPr lang="ru-RU" sz="1200" i="1" dirty="0" smtClean="0"/>
              <a:t>высшего образования </a:t>
            </a:r>
            <a:endParaRPr lang="ru-RU" sz="1200" i="1" dirty="0"/>
          </a:p>
          <a:p>
            <a:r>
              <a:rPr lang="ru-RU" sz="1400" b="1" dirty="0" smtClean="0"/>
              <a:t>7</a:t>
            </a:r>
            <a:r>
              <a:rPr lang="ru-RU" sz="1400" i="1" dirty="0" smtClean="0"/>
              <a:t> </a:t>
            </a:r>
            <a:r>
              <a:rPr lang="ru-RU" sz="1200" i="1" dirty="0"/>
              <a:t>научных </a:t>
            </a:r>
            <a:r>
              <a:rPr lang="ru-RU" sz="1200" i="1" dirty="0" smtClean="0"/>
              <a:t>институтов</a:t>
            </a:r>
            <a:endParaRPr lang="ru-RU" sz="12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5628454" y="1346962"/>
            <a:ext cx="13484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solidFill>
                  <a:schemeClr val="accent2"/>
                </a:solidFill>
              </a:rPr>
              <a:t>240</a:t>
            </a:r>
            <a:endParaRPr lang="ru-RU" sz="5400" b="1" dirty="0">
              <a:solidFill>
                <a:schemeClr val="accent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05875" y="1684784"/>
            <a:ext cx="9829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т</a:t>
            </a:r>
            <a:r>
              <a:rPr lang="ru-RU" sz="2800" b="1" dirty="0" smtClean="0"/>
              <a:t>ыс.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628455" y="2224628"/>
            <a:ext cx="2878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КОНТИНГЕНТ ОБУЧАЮЩИХСЯ 2018/2019  учебного года</a:t>
            </a:r>
            <a:endParaRPr lang="ru-RU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58883" y="3931366"/>
            <a:ext cx="36359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92D050"/>
                </a:solidFill>
              </a:rPr>
              <a:t>ФИНАНСИРОВАНИЕ</a:t>
            </a:r>
            <a:endParaRPr lang="ru-RU" sz="2800" b="1" dirty="0">
              <a:solidFill>
                <a:srgbClr val="92D05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776" y="1025521"/>
            <a:ext cx="381729" cy="38172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729" y="1041209"/>
            <a:ext cx="381729" cy="38172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917" y="1041209"/>
            <a:ext cx="381729" cy="38172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181" y="1041208"/>
            <a:ext cx="381729" cy="38172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445" y="1041209"/>
            <a:ext cx="381729" cy="381729"/>
          </a:xfrm>
          <a:prstGeom prst="rect">
            <a:avLst/>
          </a:prstGeom>
        </p:spPr>
      </p:pic>
      <p:cxnSp>
        <p:nvCxnSpPr>
          <p:cNvPr id="20" name="Прямая соединительная линия 19"/>
          <p:cNvCxnSpPr/>
          <p:nvPr/>
        </p:nvCxnSpPr>
        <p:spPr>
          <a:xfrm flipV="1">
            <a:off x="461638" y="5370281"/>
            <a:ext cx="3249228" cy="1035681"/>
          </a:xfrm>
          <a:prstGeom prst="line">
            <a:avLst/>
          </a:prstGeom>
          <a:ln w="15875">
            <a:solidFill>
              <a:srgbClr val="FDE3A7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04" y="6262828"/>
            <a:ext cx="286268" cy="28626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129" y="5601109"/>
            <a:ext cx="380991" cy="38099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917" y="5490515"/>
            <a:ext cx="380991" cy="38099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472" y="5386590"/>
            <a:ext cx="380991" cy="38099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149280" y="5982100"/>
            <a:ext cx="8413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2019 год</a:t>
            </a:r>
            <a:endParaRPr lang="ru-RU" sz="1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50005" y="6538686"/>
            <a:ext cx="9428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92D050"/>
                </a:solidFill>
              </a:rPr>
              <a:t>2018 год</a:t>
            </a:r>
            <a:endParaRPr lang="ru-RU" sz="1400" b="1" dirty="0">
              <a:solidFill>
                <a:srgbClr val="92D05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0524" y="5598899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13,2</a:t>
            </a:r>
            <a:endParaRPr lang="ru-RU" sz="28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47480" y="5952513"/>
            <a:ext cx="863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/>
              <a:t>м</a:t>
            </a:r>
            <a:r>
              <a:rPr lang="ru-RU" sz="1200" b="1" dirty="0" smtClean="0"/>
              <a:t>лрд.руб.</a:t>
            </a:r>
            <a:endParaRPr lang="ru-RU" sz="12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2080649" y="4681270"/>
            <a:ext cx="10054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16,5</a:t>
            </a:r>
            <a:endParaRPr lang="ru-RU" sz="36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125361" y="5114786"/>
            <a:ext cx="9766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м</a:t>
            </a:r>
            <a:r>
              <a:rPr lang="ru-RU" sz="1400" b="1" dirty="0" smtClean="0"/>
              <a:t>лрд.руб.</a:t>
            </a:r>
            <a:endParaRPr lang="ru-RU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256911" y="4326741"/>
            <a:ext cx="36586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сферы «Образование»</a:t>
            </a:r>
          </a:p>
        </p:txBody>
      </p:sp>
      <p:sp>
        <p:nvSpPr>
          <p:cNvPr id="32" name="TextBox 31"/>
          <p:cNvSpPr txBox="1"/>
          <p:nvPr/>
        </p:nvSpPr>
        <p:spPr>
          <a:xfrm rot="5400000">
            <a:off x="2666575" y="5254721"/>
            <a:ext cx="2637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 . . . . . . . . . . . . . . . . . . </a:t>
            </a:r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3917565" y="3908594"/>
            <a:ext cx="4918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НАЦИОНАЛЬНЫЕ ПРОЕКТЫ</a:t>
            </a:r>
            <a:endParaRPr lang="ru-RU" sz="28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4083292" y="4317060"/>
            <a:ext cx="4803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В ближайшие 5 лет  </a:t>
            </a:r>
            <a:r>
              <a:rPr lang="ru-RU" sz="1200" dirty="0" smtClean="0"/>
              <a:t>РБ будет участвовать </a:t>
            </a:r>
          </a:p>
          <a:p>
            <a:r>
              <a:rPr lang="ru-RU" sz="1200" dirty="0" smtClean="0"/>
              <a:t>в реализации национальных проектов</a:t>
            </a:r>
            <a:endParaRPr lang="ru-RU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3836147" y="5205470"/>
            <a:ext cx="11432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spc="-300" dirty="0" smtClean="0">
                <a:solidFill>
                  <a:srgbClr val="FF0000"/>
                </a:solidFill>
              </a:rPr>
              <a:t>10</a:t>
            </a:r>
            <a:endParaRPr lang="ru-RU" sz="7200" b="1" spc="-300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057464" y="6135988"/>
            <a:ext cx="1999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ПРОЕКТОВ</a:t>
            </a:r>
            <a:endParaRPr lang="ru-RU" sz="28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4130647" y="4778725"/>
            <a:ext cx="1686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В сфере </a:t>
            </a:r>
          </a:p>
          <a:p>
            <a:r>
              <a:rPr lang="ru-RU" sz="1400" b="1" dirty="0" smtClean="0"/>
              <a:t>образования</a:t>
            </a:r>
            <a:endParaRPr lang="ru-RU" sz="1400" b="1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5909134" y="4958784"/>
            <a:ext cx="1035570" cy="2980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5958033" y="4953040"/>
            <a:ext cx="986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2019 год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64130" y="5255528"/>
            <a:ext cx="5677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6273839" y="5490515"/>
            <a:ext cx="26951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РЕГИОНАЛЬНЫХ ПРОЕКТОВ </a:t>
            </a:r>
          </a:p>
          <a:p>
            <a:r>
              <a:rPr lang="ru-RU" sz="1600" b="1" dirty="0" smtClean="0"/>
              <a:t>НП «ОБРАЗОВАНИЕ»</a:t>
            </a:r>
            <a:endParaRPr lang="ru-RU" sz="16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5864130" y="5923335"/>
            <a:ext cx="5677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/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314811" y="6122119"/>
            <a:ext cx="24176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РЕГИОНАЛЬНЫЙ ПРОЕКТ</a:t>
            </a:r>
          </a:p>
          <a:p>
            <a:r>
              <a:rPr lang="ru-RU" sz="1600" b="1" dirty="0" smtClean="0"/>
              <a:t>НП «ДЕМОГРАФИЯ»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169001" y="3023569"/>
            <a:ext cx="38345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/>
              <a:t>На территории республики осуществляют научно-образовательную деятельность </a:t>
            </a:r>
          </a:p>
        </p:txBody>
      </p:sp>
    </p:spTree>
    <p:extLst>
      <p:ext uri="{BB962C8B-B14F-4D97-AF65-F5344CB8AC3E}">
        <p14:creationId xmlns:p14="http://schemas.microsoft.com/office/powerpoint/2010/main" val="266350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3029" y="787457"/>
            <a:ext cx="4774064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«СПОРТ – НОРМА ЖИЗНИ»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0644" y="166785"/>
            <a:ext cx="85347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НАЦИОНАЛЬНЫЙ</a:t>
            </a:r>
            <a:r>
              <a:rPr lang="ru-RU" sz="3600" b="1" dirty="0" smtClean="0"/>
              <a:t> </a:t>
            </a:r>
            <a:r>
              <a:rPr lang="ru-RU" sz="2800" b="1" dirty="0" smtClean="0"/>
              <a:t>ПРОЕКТ</a:t>
            </a:r>
            <a:r>
              <a:rPr lang="ru-RU" sz="3600" b="1" dirty="0" smtClean="0"/>
              <a:t>  «ДЕМОГРАФИЯ»</a:t>
            </a:r>
            <a:endParaRPr lang="ru-RU" sz="3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0281" y="2979802"/>
            <a:ext cx="83345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Доведение к 2024 году до </a:t>
            </a:r>
            <a:r>
              <a:rPr lang="ru-RU" sz="1400" b="1" dirty="0">
                <a:solidFill>
                  <a:srgbClr val="FF000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55</a:t>
            </a:r>
            <a:r>
              <a:rPr lang="ru-RU" sz="1400" dirty="0">
                <a:solidFill>
                  <a:srgbClr val="FF000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%</a:t>
            </a:r>
            <a:r>
              <a:rPr lang="ru-RU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 доли граждан, систематически занимающихся физической культурой и </a:t>
            </a:r>
            <a:r>
              <a:rPr lang="ru-RU" sz="1400" dirty="0" smtClean="0">
                <a:latin typeface="Century Gothic" panose="020B0502020202020204" pitchFamily="34" charset="0"/>
                <a:cs typeface="Times New Roman" panose="02020603050405020304" pitchFamily="18" charset="0"/>
              </a:rPr>
              <a:t>спортом, путем </a:t>
            </a:r>
            <a:r>
              <a:rPr lang="ru-RU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мотивации населения, активизации спортивно-массовой работы на всех уровнях и в корпоративной среде, в том числе вовлечения в подготовку и выполнение нормативов Всероссийского физкультурно-спортивного комплекса </a:t>
            </a:r>
            <a:r>
              <a:rPr lang="ru-RU" sz="1400" dirty="0" smtClean="0">
                <a:latin typeface="Century Gothic" panose="020B0502020202020204" pitchFamily="34" charset="0"/>
                <a:cs typeface="Times New Roman" panose="02020603050405020304" pitchFamily="18" charset="0"/>
              </a:rPr>
              <a:t>«Готов </a:t>
            </a:r>
            <a:r>
              <a:rPr lang="ru-RU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к труду и </a:t>
            </a:r>
            <a:r>
              <a:rPr lang="ru-RU" sz="1400" dirty="0" smtClean="0">
                <a:latin typeface="Century Gothic" panose="020B0502020202020204" pitchFamily="34" charset="0"/>
                <a:cs typeface="Times New Roman" panose="02020603050405020304" pitchFamily="18" charset="0"/>
              </a:rPr>
              <a:t>обороне» </a:t>
            </a:r>
            <a:r>
              <a:rPr lang="ru-RU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(ГТО), а также подготовки спортивного резерва и развития спортивной </a:t>
            </a:r>
            <a:r>
              <a:rPr lang="ru-RU" sz="1400" dirty="0" smtClean="0">
                <a:latin typeface="Century Gothic" panose="020B0502020202020204" pitchFamily="34" charset="0"/>
                <a:cs typeface="Times New Roman" panose="02020603050405020304" pitchFamily="18" charset="0"/>
              </a:rPr>
              <a:t>инфраструктуры</a:t>
            </a:r>
            <a:endParaRPr lang="ru-RU" sz="14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0773" y="5108839"/>
            <a:ext cx="825359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>
                <a:latin typeface="Century Gothic" panose="020B0502020202020204" pitchFamily="34" charset="0"/>
                <a:cs typeface="Times New Roman" panose="02020603050405020304" pitchFamily="18" charset="0"/>
              </a:rPr>
              <a:t>Создание для всех категорий и групп населения условий для занятий физической культурой и спортом, массовым спортом, в том числе повышение уровня обеспеченности населения объектами спорта и подготовка спортивного </a:t>
            </a:r>
            <a:r>
              <a:rPr lang="ru-RU" sz="1400" dirty="0" smtClean="0">
                <a:latin typeface="Century Gothic" panose="020B0502020202020204" pitchFamily="34" charset="0"/>
                <a:cs typeface="Times New Roman" panose="02020603050405020304" pitchFamily="18" charset="0"/>
              </a:rPr>
              <a:t>резерва.</a:t>
            </a:r>
            <a:endParaRPr lang="ru-RU" sz="1400" dirty="0">
              <a:latin typeface="Century Gothic" panose="020B0502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0004" y="1288813"/>
            <a:ext cx="37818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Указ </a:t>
            </a:r>
            <a:r>
              <a:rPr lang="ru-RU" sz="1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Президента РФ №204 от 07 мая 2018 года</a:t>
            </a:r>
            <a:endParaRPr lang="ru-RU" sz="12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49359" y="4546795"/>
            <a:ext cx="1633491" cy="50602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3757" y="4562023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2"/>
                </a:solidFill>
              </a:rPr>
              <a:t>ЗАДАЧИ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7933" y="1908242"/>
            <a:ext cx="1633491" cy="50602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03587" y="1642419"/>
            <a:ext cx="1315113" cy="933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ЦЕЛЬ</a:t>
            </a:r>
            <a:endParaRPr lang="ru-RU" sz="2000" b="1" dirty="0">
              <a:solidFill>
                <a:srgbClr val="FF0000"/>
              </a:solidFill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630048" y="1999126"/>
            <a:ext cx="4860997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 стрелкой 16"/>
          <p:cNvCxnSpPr>
            <a:endCxn id="16" idx="3"/>
          </p:cNvCxnSpPr>
          <p:nvPr/>
        </p:nvCxnSpPr>
        <p:spPr>
          <a:xfrm>
            <a:off x="2744349" y="2170576"/>
            <a:ext cx="4746696" cy="0"/>
          </a:xfrm>
          <a:prstGeom prst="straightConnector1">
            <a:avLst/>
          </a:prstGeom>
          <a:ln w="158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2730061" y="2099138"/>
            <a:ext cx="142875" cy="14287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2533203" y="2351551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2018 год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544324" y="1658369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37,9</a:t>
            </a:r>
            <a:r>
              <a:rPr lang="ru-RU" sz="1400" b="1" dirty="0" smtClean="0"/>
              <a:t>%</a:t>
            </a:r>
            <a:endParaRPr lang="ru-RU" sz="1400" b="1" dirty="0"/>
          </a:p>
        </p:txBody>
      </p:sp>
      <p:sp>
        <p:nvSpPr>
          <p:cNvPr id="21" name="Овал 20"/>
          <p:cNvSpPr/>
          <p:nvPr/>
        </p:nvSpPr>
        <p:spPr>
          <a:xfrm>
            <a:off x="4273111" y="2099137"/>
            <a:ext cx="142875" cy="14287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4012334" y="2355986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2019 год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069484" y="1643724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40%</a:t>
            </a:r>
            <a:endParaRPr lang="ru-RU" b="1" dirty="0"/>
          </a:p>
        </p:txBody>
      </p:sp>
      <p:sp>
        <p:nvSpPr>
          <p:cNvPr id="24" name="Овал 23"/>
          <p:cNvSpPr/>
          <p:nvPr/>
        </p:nvSpPr>
        <p:spPr>
          <a:xfrm>
            <a:off x="6926359" y="2110897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6441209" y="2341371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2024</a:t>
            </a:r>
            <a:r>
              <a:rPr lang="ru-RU" b="1" dirty="0" smtClean="0">
                <a:solidFill>
                  <a:srgbClr val="ED6A65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год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99292" y="1639066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55%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6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3FABB44-3A51-4509-86EB-9200BD78719C}"/>
              </a:ext>
            </a:extLst>
          </p:cNvPr>
          <p:cNvSpPr txBox="1"/>
          <p:nvPr/>
        </p:nvSpPr>
        <p:spPr>
          <a:xfrm>
            <a:off x="1245565" y="745975"/>
            <a:ext cx="3152789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ПЛАНИРУЕМЫЕ ПРОЕКТЫ </a:t>
            </a:r>
            <a:endParaRPr lang="ru-RU" sz="1500" b="1" dirty="0" smtClean="0"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r>
              <a:rPr lang="ru-RU" sz="54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2021</a:t>
            </a:r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ГОД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98B2EA3-1276-4559-8E0D-5F1B8D4219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10"/>
          <a:stretch/>
        </p:blipFill>
        <p:spPr>
          <a:xfrm>
            <a:off x="206593" y="837775"/>
            <a:ext cx="993582" cy="1012534"/>
          </a:xfrm>
          <a:prstGeom prst="rect">
            <a:avLst/>
          </a:prstGeom>
          <a:ln>
            <a:noFill/>
          </a:ln>
        </p:spPr>
      </p:pic>
      <p:pic>
        <p:nvPicPr>
          <p:cNvPr id="8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936" y="2204863"/>
            <a:ext cx="5770039" cy="4089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46078" y="2285364"/>
            <a:ext cx="176544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cs typeface="Times New Roman" panose="02020603050405020304" pitchFamily="18" charset="0"/>
              </a:rPr>
              <a:t>1460,0</a:t>
            </a:r>
            <a:r>
              <a:rPr lang="ru-RU" b="1" dirty="0">
                <a:cs typeface="Times New Roman" panose="02020603050405020304" pitchFamily="18" charset="0"/>
              </a:rPr>
              <a:t> </a:t>
            </a:r>
            <a:r>
              <a:rPr lang="ru-RU" sz="1400" dirty="0">
                <a:cs typeface="Times New Roman" panose="02020603050405020304" pitchFamily="18" charset="0"/>
              </a:rPr>
              <a:t>млн. руб.</a:t>
            </a:r>
          </a:p>
        </p:txBody>
      </p:sp>
      <p:grpSp>
        <p:nvGrpSpPr>
          <p:cNvPr id="31" name="Группа 30"/>
          <p:cNvGrpSpPr/>
          <p:nvPr/>
        </p:nvGrpSpPr>
        <p:grpSpPr>
          <a:xfrm>
            <a:off x="-233075" y="3445090"/>
            <a:ext cx="3444944" cy="2118038"/>
            <a:chOff x="-273620" y="3842879"/>
            <a:chExt cx="4593258" cy="2824051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1476667" y="4149221"/>
              <a:ext cx="914400" cy="190842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200000"/>
                </a:lnSpc>
              </a:pPr>
              <a:r>
                <a:rPr lang="ru-RU" sz="1200" b="1" dirty="0">
                  <a:cs typeface="Times New Roman" panose="02020603050405020304" pitchFamily="18" charset="0"/>
                </a:rPr>
                <a:t>2019 г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0,0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60,0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0,0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b="1" dirty="0">
                  <a:cs typeface="Times New Roman" panose="02020603050405020304" pitchFamily="18" charset="0"/>
                </a:rPr>
                <a:t>60,0</a:t>
              </a: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2391067" y="4149220"/>
              <a:ext cx="914400" cy="190842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200000"/>
                </a:lnSpc>
              </a:pPr>
              <a:r>
                <a:rPr lang="ru-RU" sz="1200" b="1" dirty="0">
                  <a:cs typeface="Times New Roman" panose="02020603050405020304" pitchFamily="18" charset="0"/>
                </a:rPr>
                <a:t>2020 г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731,98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14,94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00,0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b="1" dirty="0">
                  <a:cs typeface="Times New Roman" panose="02020603050405020304" pitchFamily="18" charset="0"/>
                </a:rPr>
                <a:t>746,92</a:t>
              </a: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284621" y="4149220"/>
              <a:ext cx="914400" cy="190842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200000"/>
                </a:lnSpc>
              </a:pPr>
              <a:r>
                <a:rPr lang="ru-RU" sz="1200" b="1" dirty="0">
                  <a:cs typeface="Times New Roman" panose="02020603050405020304" pitchFamily="18" charset="0"/>
                </a:rPr>
                <a:t>2021 г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351,15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7,17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234,77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b="1" dirty="0">
                  <a:cs typeface="Times New Roman" panose="02020603050405020304" pitchFamily="18" charset="0"/>
                </a:rPr>
                <a:t>593,09</a:t>
              </a: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-273620" y="4153446"/>
              <a:ext cx="2362752" cy="190842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200000"/>
                </a:lnSpc>
              </a:pPr>
              <a:r>
                <a:rPr lang="ru-RU" sz="1200" b="1" dirty="0">
                  <a:cs typeface="Times New Roman" panose="02020603050405020304" pitchFamily="18" charset="0"/>
                </a:rPr>
                <a:t>Бюджет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ФБ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>
                  <a:cs typeface="Times New Roman" panose="02020603050405020304" pitchFamily="18" charset="0"/>
                </a:rPr>
                <a:t>РБ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dirty="0" err="1">
                  <a:cs typeface="Times New Roman" panose="02020603050405020304" pitchFamily="18" charset="0"/>
                </a:rPr>
                <a:t>Внебюджет</a:t>
              </a:r>
              <a:r>
                <a:rPr lang="ru-RU" sz="1200" dirty="0">
                  <a:cs typeface="Times New Roman" panose="02020603050405020304" pitchFamily="18" charset="0"/>
                </a:rPr>
                <a:t>.</a:t>
              </a:r>
            </a:p>
            <a:p>
              <a:pPr algn="ctr">
                <a:lnSpc>
                  <a:spcPct val="200000"/>
                </a:lnSpc>
              </a:pPr>
              <a:r>
                <a:rPr lang="ru-RU" sz="1200" b="1" dirty="0">
                  <a:cs typeface="Times New Roman" panose="02020603050405020304" pitchFamily="18" charset="0"/>
                </a:rPr>
                <a:t>Итого:</a:t>
              </a: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434948" y="4029290"/>
              <a:ext cx="1057003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ru-RU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 руб.</a:t>
              </a: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181590" y="3842879"/>
              <a:ext cx="4138048" cy="2824051"/>
            </a:xfrm>
            <a:prstGeom prst="roundRect">
              <a:avLst/>
            </a:prstGeom>
            <a:noFill/>
            <a:ln w="28575">
              <a:solidFill>
                <a:schemeClr val="accent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</p:grpSp>
      <p:sp>
        <p:nvSpPr>
          <p:cNvPr id="28" name="Стрелка вниз 27"/>
          <p:cNvSpPr/>
          <p:nvPr/>
        </p:nvSpPr>
        <p:spPr>
          <a:xfrm>
            <a:off x="1583703" y="3160901"/>
            <a:ext cx="363474" cy="239215"/>
          </a:xfrm>
          <a:prstGeom prst="downArrow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9" name="Прямоугольник 28"/>
          <p:cNvSpPr/>
          <p:nvPr/>
        </p:nvSpPr>
        <p:spPr>
          <a:xfrm>
            <a:off x="3985879" y="745663"/>
            <a:ext cx="56641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Строительство </a:t>
            </a:r>
          </a:p>
          <a:p>
            <a:r>
              <a:rPr lang="ru-RU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ЛЕДОВОГО ДВОРЦА </a:t>
            </a:r>
            <a:endParaRPr lang="ru-RU" sz="2800" b="1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г. Улан-Удэ</a:t>
            </a:r>
            <a:endParaRPr lang="ru-RU" sz="1600" b="1" dirty="0">
              <a:cs typeface="Times New Roman" panose="02020603050405020304" pitchFamily="18" charset="0"/>
            </a:endParaRPr>
          </a:p>
        </p:txBody>
      </p:sp>
      <p:sp>
        <p:nvSpPr>
          <p:cNvPr id="30" name="Равнобедренный треугольник 29"/>
          <p:cNvSpPr/>
          <p:nvPr/>
        </p:nvSpPr>
        <p:spPr>
          <a:xfrm rot="5400000">
            <a:off x="3431656" y="1101559"/>
            <a:ext cx="860259" cy="19531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06593" y="96017"/>
            <a:ext cx="4774064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«СПОРТ – НОРМА ЖИЗНИ»</a:t>
            </a:r>
            <a:endParaRPr lang="ru-RU" sz="2800" b="1" dirty="0"/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585" y="2204862"/>
            <a:ext cx="894088" cy="89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1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/>
          <a:srcRect l="25650" t="8041" r="10424" b="30193"/>
          <a:stretch/>
        </p:blipFill>
        <p:spPr bwMode="auto">
          <a:xfrm>
            <a:off x="100313" y="2275018"/>
            <a:ext cx="6178282" cy="393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3923930" y="698940"/>
            <a:ext cx="468201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Строительство</a:t>
            </a:r>
            <a:r>
              <a:rPr lang="ru-RU" sz="135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altLang="ru-RU" sz="2800" b="1" dirty="0">
                <a:cs typeface="Times New Roman" panose="02020603050405020304" pitchFamily="18" charset="0"/>
              </a:rPr>
              <a:t>РЕГИОНАЛЬНОГО ЦЕНТРА ПО СТРЕЛЬБЕ ИЗ ЛУКА </a:t>
            </a:r>
            <a:r>
              <a:rPr lang="ru-RU" altLang="ru-RU" sz="1600" b="1" dirty="0">
                <a:cs typeface="Times New Roman" panose="02020603050405020304" pitchFamily="18" charset="0"/>
              </a:rPr>
              <a:t>Республики Бурятия</a:t>
            </a:r>
            <a:endParaRPr lang="ru-RU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Равнобедренный треугольник 10"/>
          <p:cNvSpPr/>
          <p:nvPr/>
        </p:nvSpPr>
        <p:spPr>
          <a:xfrm rot="5400000">
            <a:off x="3367538" y="1293917"/>
            <a:ext cx="983128" cy="12965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62851" y="2465537"/>
            <a:ext cx="1396949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600" b="1" dirty="0">
                <a:cs typeface="Times New Roman" panose="02020603050405020304" pitchFamily="18" charset="0"/>
              </a:rPr>
              <a:t>219,9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500451" y="3918945"/>
            <a:ext cx="685800" cy="14313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 г</a:t>
            </a:r>
          </a:p>
          <a:p>
            <a:pPr algn="ctr">
              <a:lnSpc>
                <a:spcPct val="200000"/>
              </a:lnSpc>
            </a:pP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103,30</a:t>
            </a:r>
          </a:p>
          <a:p>
            <a:pPr algn="ctr">
              <a:lnSpc>
                <a:spcPct val="200000"/>
              </a:lnSpc>
            </a:pP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49,94</a:t>
            </a:r>
          </a:p>
          <a:p>
            <a:pPr algn="ctr">
              <a:lnSpc>
                <a:spcPct val="200000"/>
              </a:lnSpc>
            </a:pPr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153,24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186251" y="3918945"/>
            <a:ext cx="685800" cy="1431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ru-RU" sz="1350" b="1" dirty="0">
                <a:cs typeface="Times New Roman" panose="02020603050405020304" pitchFamily="18" charset="0"/>
              </a:rPr>
              <a:t>2020 г</a:t>
            </a:r>
          </a:p>
          <a:p>
            <a:pPr algn="ctr">
              <a:lnSpc>
                <a:spcPct val="200000"/>
              </a:lnSpc>
            </a:pPr>
            <a:r>
              <a:rPr lang="ru-RU" sz="1350" dirty="0">
                <a:cs typeface="Times New Roman" panose="02020603050405020304" pitchFamily="18" charset="0"/>
              </a:rPr>
              <a:t>16,7</a:t>
            </a:r>
          </a:p>
          <a:p>
            <a:pPr algn="ctr">
              <a:lnSpc>
                <a:spcPct val="200000"/>
              </a:lnSpc>
            </a:pPr>
            <a:r>
              <a:rPr lang="ru-RU" sz="1350" dirty="0">
                <a:cs typeface="Times New Roman" panose="02020603050405020304" pitchFamily="18" charset="0"/>
              </a:rPr>
              <a:t>49,94</a:t>
            </a:r>
          </a:p>
          <a:p>
            <a:pPr algn="ctr">
              <a:lnSpc>
                <a:spcPct val="200000"/>
              </a:lnSpc>
            </a:pPr>
            <a:r>
              <a:rPr lang="ru-RU" sz="1350" b="1" dirty="0">
                <a:cs typeface="Times New Roman" panose="02020603050405020304" pitchFamily="18" charset="0"/>
              </a:rPr>
              <a:t>66,64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187736" y="3922114"/>
            <a:ext cx="1772064" cy="14313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ru-RU" sz="1350" b="1" dirty="0">
                <a:cs typeface="Times New Roman" panose="02020603050405020304" pitchFamily="18" charset="0"/>
              </a:rPr>
              <a:t>Бюджет</a:t>
            </a:r>
          </a:p>
          <a:p>
            <a:pPr algn="ctr">
              <a:lnSpc>
                <a:spcPct val="200000"/>
              </a:lnSpc>
            </a:pPr>
            <a:r>
              <a:rPr lang="ru-RU" sz="1350" dirty="0">
                <a:solidFill>
                  <a:schemeClr val="tx1"/>
                </a:solidFill>
                <a:cs typeface="Times New Roman" panose="02020603050405020304" pitchFamily="18" charset="0"/>
              </a:rPr>
              <a:t>ФБ</a:t>
            </a:r>
          </a:p>
          <a:p>
            <a:pPr algn="ctr">
              <a:lnSpc>
                <a:spcPct val="200000"/>
              </a:lnSpc>
            </a:pPr>
            <a:r>
              <a:rPr lang="ru-RU" sz="1350" dirty="0">
                <a:cs typeface="Times New Roman" panose="02020603050405020304" pitchFamily="18" charset="0"/>
              </a:rPr>
              <a:t>РБ</a:t>
            </a:r>
          </a:p>
          <a:p>
            <a:pPr algn="ctr">
              <a:lnSpc>
                <a:spcPct val="200000"/>
              </a:lnSpc>
            </a:pPr>
            <a:r>
              <a:rPr lang="ru-RU" sz="1350" b="1" dirty="0">
                <a:cs typeface="Times New Roman" panose="02020603050405020304" pitchFamily="18" charset="0"/>
              </a:rPr>
              <a:t>Итого: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722821" y="4056212"/>
            <a:ext cx="792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900" dirty="0">
                <a:cs typeface="Times New Roman" panose="02020603050405020304" pitchFamily="18" charset="0"/>
              </a:rPr>
              <a:t>млн. руб.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436310" y="3728621"/>
            <a:ext cx="2556769" cy="1909059"/>
          </a:xfrm>
          <a:prstGeom prst="roundRect">
            <a:avLst/>
          </a:prstGeom>
          <a:noFill/>
          <a:ln w="28575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5" name="Стрелка вниз 24"/>
          <p:cNvSpPr/>
          <p:nvPr/>
        </p:nvSpPr>
        <p:spPr>
          <a:xfrm>
            <a:off x="7152099" y="3364965"/>
            <a:ext cx="363474" cy="239215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" name="Прямоугольник 20"/>
          <p:cNvSpPr/>
          <p:nvPr/>
        </p:nvSpPr>
        <p:spPr>
          <a:xfrm>
            <a:off x="246114" y="107634"/>
            <a:ext cx="8283037" cy="461665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ru-RU" sz="2400" b="1" dirty="0">
                <a:ea typeface="Times New Roman" panose="02020603050405020304" pitchFamily="18" charset="0"/>
              </a:rPr>
              <a:t>ФЦП «РАЗВИТИЕ ФИЗИЧЕСКОЙ КУЛЬТУРЫ И СПОРТА»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73FABB44-3A51-4509-86EB-9200BD78719C}"/>
              </a:ext>
            </a:extLst>
          </p:cNvPr>
          <p:cNvSpPr txBox="1"/>
          <p:nvPr/>
        </p:nvSpPr>
        <p:spPr>
          <a:xfrm>
            <a:off x="1200175" y="837775"/>
            <a:ext cx="2594099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ПЛАНИРУЕМЫЕ ПРОЕКТЫ </a:t>
            </a:r>
            <a:endParaRPr lang="ru-RU" sz="1500" b="1" dirty="0" smtClean="0"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r>
              <a:rPr lang="ru-RU" sz="54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2020</a:t>
            </a:r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ГОД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A98B2EA3-1276-4559-8E0D-5F1B8D4219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10"/>
          <a:stretch/>
        </p:blipFill>
        <p:spPr>
          <a:xfrm>
            <a:off x="206593" y="837775"/>
            <a:ext cx="993582" cy="1012534"/>
          </a:xfrm>
          <a:prstGeom prst="rect">
            <a:avLst/>
          </a:prstGeom>
          <a:ln>
            <a:noFill/>
          </a:ln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991" y="2490011"/>
            <a:ext cx="894088" cy="89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95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2346" y="1181762"/>
            <a:ext cx="6711654" cy="77257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400" dirty="0" smtClean="0"/>
              <a:t>Строительство </a:t>
            </a:r>
          </a:p>
          <a:p>
            <a:pPr marL="0" indent="0">
              <a:buNone/>
            </a:pPr>
            <a:r>
              <a:rPr lang="ru-RU" sz="11200" b="1" dirty="0" smtClean="0"/>
              <a:t>СПОРТИВНОГО ЦЕНТРА С УНИВЕРСАЛЬНЫМ ИГРОВЫМ ЗАЛОМ </a:t>
            </a:r>
          </a:p>
          <a:p>
            <a:pPr marL="0" indent="0">
              <a:buNone/>
            </a:pPr>
            <a:r>
              <a:rPr lang="ru-RU" sz="6400" dirty="0" smtClean="0"/>
              <a:t>в </a:t>
            </a:r>
            <a:r>
              <a:rPr lang="ru-RU" sz="6400" dirty="0"/>
              <a:t>с. Бичура </a:t>
            </a:r>
            <a:r>
              <a:rPr lang="ru-RU" sz="6400" dirty="0" err="1"/>
              <a:t>Бичурского</a:t>
            </a:r>
            <a:r>
              <a:rPr lang="ru-RU" sz="6400" dirty="0"/>
              <a:t> района </a:t>
            </a:r>
          </a:p>
        </p:txBody>
      </p:sp>
      <p:pic>
        <p:nvPicPr>
          <p:cNvPr id="5" name="Объект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667" y="2688255"/>
            <a:ext cx="6711950" cy="38014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3FABB44-3A51-4509-86EB-9200BD78719C}"/>
              </a:ext>
            </a:extLst>
          </p:cNvPr>
          <p:cNvSpPr txBox="1"/>
          <p:nvPr/>
        </p:nvSpPr>
        <p:spPr>
          <a:xfrm>
            <a:off x="70102" y="1111476"/>
            <a:ext cx="231112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54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2019</a:t>
            </a:r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>
            <a:off x="1831103" y="1599159"/>
            <a:ext cx="983128" cy="12965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6795" y="2775171"/>
            <a:ext cx="1396949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600" b="1" dirty="0" smtClean="0">
                <a:cs typeface="Times New Roman" panose="02020603050405020304" pitchFamily="18" charset="0"/>
              </a:rPr>
              <a:t>115,4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</a:t>
            </a:r>
          </a:p>
        </p:txBody>
      </p:sp>
      <p:sp>
        <p:nvSpPr>
          <p:cNvPr id="10" name="Стрелка вниз 9"/>
          <p:cNvSpPr/>
          <p:nvPr/>
        </p:nvSpPr>
        <p:spPr>
          <a:xfrm>
            <a:off x="1075078" y="3646575"/>
            <a:ext cx="363474" cy="239215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142" y="2859779"/>
            <a:ext cx="737562" cy="73756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075078" y="4037273"/>
            <a:ext cx="984024" cy="14313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13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ru-RU" sz="1600" b="1" dirty="0" smtClean="0">
                <a:cs typeface="Times New Roman" panose="02020603050405020304" pitchFamily="18" charset="0"/>
              </a:rPr>
              <a:t>100,3</a:t>
            </a:r>
            <a:endParaRPr lang="ru-RU" sz="1600" b="1" dirty="0">
              <a:cs typeface="Times New Roman" panose="02020603050405020304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ru-RU" sz="1600" b="1" dirty="0" smtClean="0">
                <a:cs typeface="Times New Roman" panose="02020603050405020304" pitchFamily="18" charset="0"/>
              </a:rPr>
              <a:t>15,1</a:t>
            </a:r>
            <a:endParaRPr lang="ru-RU" sz="1600" b="1" dirty="0">
              <a:cs typeface="Times New Roman" panose="02020603050405020304" pitchFamily="18" charset="0"/>
            </a:endParaRPr>
          </a:p>
          <a:p>
            <a:pPr algn="ctr">
              <a:lnSpc>
                <a:spcPct val="200000"/>
              </a:lnSpc>
            </a:pPr>
            <a:endParaRPr lang="ru-RU" sz="1600" b="1" dirty="0"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99495" y="4071394"/>
            <a:ext cx="1731146" cy="1335107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4" name="Прямоугольник 13"/>
          <p:cNvSpPr/>
          <p:nvPr/>
        </p:nvSpPr>
        <p:spPr>
          <a:xfrm>
            <a:off x="-64618" y="3789807"/>
            <a:ext cx="1772064" cy="14313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1350" b="1" dirty="0">
              <a:cs typeface="Times New Roman" panose="02020603050405020304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ru-RU" sz="1600" b="1" dirty="0">
                <a:solidFill>
                  <a:schemeClr val="tx1"/>
                </a:solidFill>
                <a:cs typeface="Times New Roman" panose="02020603050405020304" pitchFamily="18" charset="0"/>
              </a:rPr>
              <a:t>ФБ</a:t>
            </a:r>
          </a:p>
          <a:p>
            <a:pPr algn="ctr">
              <a:lnSpc>
                <a:spcPct val="200000"/>
              </a:lnSpc>
            </a:pPr>
            <a:r>
              <a:rPr lang="ru-RU" sz="1600" b="1" dirty="0" smtClean="0">
                <a:cs typeface="Times New Roman" panose="02020603050405020304" pitchFamily="18" charset="0"/>
              </a:rPr>
              <a:t>РБ</a:t>
            </a:r>
            <a:endParaRPr lang="ru-RU" sz="1600" b="1" dirty="0"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39970" y="52018"/>
            <a:ext cx="82830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ea typeface="Times New Roman" panose="02020603050405020304" pitchFamily="18" charset="0"/>
              </a:rPr>
              <a:t>ФЦП «РАЗВИТИЕ ФИЗИЧЕСКОЙ КУЛЬТУРЫ И СПОРТА»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1318" y="562309"/>
            <a:ext cx="4774064" cy="523220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«СПОРТ – НОРМА ЖИЗНИ»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250718" y="6517907"/>
            <a:ext cx="3873176" cy="3400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Ввод </a:t>
            </a: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эксплуатацию, декабрь </a:t>
            </a:r>
            <a:r>
              <a:rPr 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2019 </a:t>
            </a:r>
            <a:r>
              <a:rPr lang="ru-RU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года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97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262687" y="208010"/>
            <a:ext cx="8571650" cy="830997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91440" tIns="45720" rIns="91440" bIns="45720" rtlCol="0" anchor="t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ea typeface="Times New Roman" panose="02020603050405020304" pitchFamily="18" charset="0"/>
              </a:rPr>
              <a:t>ГП РБ «РАЗВИТИЕ ФИЗИЧЕСКОЙ КУЛЬТУРЫ И СПОРТА</a:t>
            </a:r>
            <a:br>
              <a:rPr lang="ru-RU" sz="2400" b="1" dirty="0" smtClean="0">
                <a:ea typeface="Times New Roman" panose="02020603050405020304" pitchFamily="18" charset="0"/>
              </a:rPr>
            </a:br>
            <a:r>
              <a:rPr lang="ru-RU" sz="2400" b="1" dirty="0" smtClean="0">
                <a:ea typeface="Times New Roman" panose="02020603050405020304" pitchFamily="18" charset="0"/>
              </a:rPr>
              <a:t> и МОЛОДЕЖНОЙ ПОЛИТИКИ»</a:t>
            </a:r>
            <a:endParaRPr lang="ru-RU" sz="2400" b="1" dirty="0"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3FABB44-3A51-4509-86EB-9200BD78719C}"/>
              </a:ext>
            </a:extLst>
          </p:cNvPr>
          <p:cNvSpPr txBox="1"/>
          <p:nvPr/>
        </p:nvSpPr>
        <p:spPr>
          <a:xfrm>
            <a:off x="262687" y="1084730"/>
            <a:ext cx="231112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54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2018</a:t>
            </a:r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10" name="Равнобедренный треугольник 9"/>
          <p:cNvSpPr/>
          <p:nvPr/>
        </p:nvSpPr>
        <p:spPr>
          <a:xfrm rot="5400000">
            <a:off x="2050199" y="1613367"/>
            <a:ext cx="983128" cy="129655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43230" y="1186630"/>
            <a:ext cx="6191107" cy="90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a typeface="Times New Roman" panose="02020603050405020304" pitchFamily="18" charset="0"/>
              </a:rPr>
              <a:t>Приобретен </a:t>
            </a:r>
            <a:r>
              <a:rPr lang="ru-RU" sz="2800" b="1" dirty="0" smtClean="0">
                <a:ea typeface="Times New Roman" panose="02020603050405020304" pitchFamily="18" charset="0"/>
              </a:rPr>
              <a:t>СПОРТИВНЫЙ ИНВЕНТАРЬ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a typeface="Times New Roman" panose="02020603050405020304" pitchFamily="18" charset="0"/>
              </a:rPr>
              <a:t>для </a:t>
            </a:r>
            <a:r>
              <a:rPr lang="ru-RU" dirty="0">
                <a:ea typeface="Times New Roman" panose="02020603050405020304" pitchFamily="18" charset="0"/>
              </a:rPr>
              <a:t>МО «</a:t>
            </a:r>
            <a:r>
              <a:rPr lang="ru-RU" dirty="0" err="1">
                <a:ea typeface="Times New Roman" panose="02020603050405020304" pitchFamily="18" charset="0"/>
              </a:rPr>
              <a:t>Бичурский</a:t>
            </a:r>
            <a:r>
              <a:rPr lang="ru-RU" dirty="0">
                <a:ea typeface="Times New Roman" panose="02020603050405020304" pitchFamily="18" charset="0"/>
              </a:rPr>
              <a:t> район</a:t>
            </a:r>
            <a:r>
              <a:rPr lang="ru-RU" dirty="0" smtClean="0">
                <a:ea typeface="Times New Roman" panose="02020603050405020304" pitchFamily="18" charset="0"/>
              </a:rPr>
              <a:t>»</a:t>
            </a:r>
            <a:endParaRPr lang="ru-RU" dirty="0">
              <a:ea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2687" y="2673014"/>
            <a:ext cx="1476686" cy="9771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3600" b="1" dirty="0">
                <a:ea typeface="Times New Roman" panose="02020603050405020304" pitchFamily="18" charset="0"/>
              </a:rPr>
              <a:t>118,0 </a:t>
            </a:r>
            <a:endParaRPr lang="ru-RU" sz="3600" b="1" dirty="0" smtClean="0"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400" b="1" dirty="0" smtClean="0">
                <a:ea typeface="Times New Roman" panose="02020603050405020304" pitchFamily="18" charset="0"/>
              </a:rPr>
              <a:t>тыс</a:t>
            </a:r>
            <a:r>
              <a:rPr lang="ru-RU" sz="1400" dirty="0" smtClean="0">
                <a:ea typeface="Times New Roman" panose="02020603050405020304" pitchFamily="18" charset="0"/>
              </a:rPr>
              <a:t>. </a:t>
            </a:r>
            <a:r>
              <a:rPr lang="ru-RU" sz="1400" dirty="0">
                <a:ea typeface="Times New Roman" panose="02020603050405020304" pitchFamily="18" charset="0"/>
              </a:rPr>
              <a:t>руб.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330" y="2868980"/>
            <a:ext cx="737562" cy="73756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077" y="2361938"/>
            <a:ext cx="1085331" cy="144710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487" y="4867070"/>
            <a:ext cx="4061607" cy="184189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077" y="3779591"/>
            <a:ext cx="1705167" cy="1087479"/>
          </a:xfrm>
          <a:prstGeom prst="rect">
            <a:avLst/>
          </a:prstGeom>
        </p:spPr>
      </p:pic>
      <p:sp>
        <p:nvSpPr>
          <p:cNvPr id="19" name="AutoShape 4" descr="https://mail.yandex.ru/message_part/shop_items_catalog_image181.jpg?_uid=342874837&amp;name=shop_items_catalog_image181.jpg&amp;hid=1.2&amp;ids=170010885933259674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578" y="2124261"/>
            <a:ext cx="3737499" cy="2803124"/>
          </a:xfrm>
          <a:prstGeom prst="rect">
            <a:avLst/>
          </a:prstGeom>
        </p:spPr>
      </p:pic>
      <p:pic>
        <p:nvPicPr>
          <p:cNvPr id="1026" name="Picture 2" descr="https://cf.kizlarsoruyor.com/q10748661/primary-share.png?7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49" y="4758095"/>
            <a:ext cx="3715938" cy="1950868"/>
          </a:xfrm>
          <a:prstGeom prst="rect">
            <a:avLst/>
          </a:prstGeom>
          <a:solidFill>
            <a:schemeClr val="accent6"/>
          </a:solidFill>
          <a:extLst/>
        </p:spPr>
      </p:pic>
      <p:sp>
        <p:nvSpPr>
          <p:cNvPr id="3" name="Прямоугольник 2"/>
          <p:cNvSpPr/>
          <p:nvPr/>
        </p:nvSpPr>
        <p:spPr>
          <a:xfrm>
            <a:off x="262687" y="1084730"/>
            <a:ext cx="8571650" cy="5696526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25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61094" y="5918015"/>
            <a:ext cx="244609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>
              <a:solidFill>
                <a:srgbClr val="002060"/>
              </a:solidFill>
            </a:endParaRPr>
          </a:p>
          <a:p>
            <a:r>
              <a:rPr lang="ru-RU" sz="1400" dirty="0"/>
              <a:t>Срок исполнения – </a:t>
            </a:r>
            <a:r>
              <a:rPr lang="ru-RU" sz="1400" dirty="0" smtClean="0"/>
              <a:t>октябрь, </a:t>
            </a:r>
            <a:r>
              <a:rPr lang="ru-RU" sz="1400" dirty="0"/>
              <a:t>2019 года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66171" y="1338907"/>
            <a:ext cx="558694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/>
              <a:t>Приобретение</a:t>
            </a:r>
            <a:r>
              <a:rPr lang="ru-RU" sz="1400" b="1" dirty="0" smtClean="0"/>
              <a:t> </a:t>
            </a:r>
            <a:r>
              <a:rPr lang="ru-RU" sz="1400" dirty="0" smtClean="0"/>
              <a:t>комплекта оборудования для монтажа </a:t>
            </a:r>
            <a:r>
              <a:rPr lang="ru-RU" sz="2400" b="1" dirty="0" smtClean="0"/>
              <a:t>СПОРТИВНОЙ ПЛОЩАДКИ </a:t>
            </a:r>
          </a:p>
          <a:p>
            <a:pPr algn="just"/>
            <a:r>
              <a:rPr lang="ru-RU" sz="2400" b="1" dirty="0" smtClean="0"/>
              <a:t>27 X 11,5 М «ГТО» </a:t>
            </a:r>
            <a:r>
              <a:rPr lang="ru-RU" sz="1400" dirty="0" smtClean="0"/>
              <a:t>с искусственным покрытием </a:t>
            </a:r>
          </a:p>
          <a:p>
            <a:pPr algn="just"/>
            <a:r>
              <a:rPr lang="ru-RU" sz="1400" dirty="0" smtClean="0"/>
              <a:t>в у. </a:t>
            </a:r>
            <a:r>
              <a:rPr lang="ru-RU" sz="1400" dirty="0" err="1" smtClean="0"/>
              <a:t>Шибертуй</a:t>
            </a:r>
            <a:r>
              <a:rPr lang="ru-RU" sz="1400" dirty="0" smtClean="0"/>
              <a:t> </a:t>
            </a:r>
            <a:r>
              <a:rPr lang="ru-RU" sz="1400" dirty="0" err="1"/>
              <a:t>Б</a:t>
            </a:r>
            <a:r>
              <a:rPr lang="ru-RU" sz="1400" dirty="0" err="1" smtClean="0"/>
              <a:t>ичурского</a:t>
            </a:r>
            <a:r>
              <a:rPr lang="ru-RU" sz="1400" dirty="0" smtClean="0"/>
              <a:t> района </a:t>
            </a:r>
            <a:endParaRPr lang="ru-RU" sz="1400" b="1" dirty="0"/>
          </a:p>
        </p:txBody>
      </p:sp>
      <p:sp>
        <p:nvSpPr>
          <p:cNvPr id="12" name="Заголовок 3"/>
          <p:cNvSpPr txBox="1">
            <a:spLocks/>
          </p:cNvSpPr>
          <p:nvPr/>
        </p:nvSpPr>
        <p:spPr>
          <a:xfrm>
            <a:off x="261094" y="137525"/>
            <a:ext cx="8692018" cy="830997"/>
          </a:xfrm>
          <a:prstGeom prst="rect">
            <a:avLst/>
          </a:prstGeom>
          <a:solidFill>
            <a:srgbClr val="CC3300"/>
          </a:solidFill>
        </p:spPr>
        <p:txBody>
          <a:bodyPr vert="horz" wrap="square" lIns="91440" tIns="45720" rIns="91440" bIns="45720" rtlCol="0" anchor="t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chemeClr val="tx1"/>
                </a:solidFill>
              </a:rPr>
              <a:t>ПЛАН </a:t>
            </a:r>
            <a:r>
              <a:rPr lang="ru-RU" sz="2400" b="1" dirty="0" smtClean="0"/>
              <a:t>СОЦИАЛЬНОГО РАЗВИТИЯ ЦЕНТРОВ ЭКОНОМИЧЕСКОГО РОСТА РЕСПУБЛИКИ БУРЯТИЯ </a:t>
            </a:r>
            <a:endParaRPr lang="ru-RU" sz="2400" b="1" dirty="0"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73FABB44-3A51-4509-86EB-9200BD78719C}"/>
              </a:ext>
            </a:extLst>
          </p:cNvPr>
          <p:cNvSpPr txBox="1"/>
          <p:nvPr/>
        </p:nvSpPr>
        <p:spPr>
          <a:xfrm>
            <a:off x="993582" y="1301358"/>
            <a:ext cx="2594099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ПЛАНИРУЕТСЯ </a:t>
            </a:r>
          </a:p>
          <a:p>
            <a:r>
              <a:rPr lang="ru-RU" sz="54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2019</a:t>
            </a:r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ГОД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A98B2EA3-1276-4559-8E0D-5F1B8D4219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10"/>
          <a:stretch/>
        </p:blipFill>
        <p:spPr>
          <a:xfrm>
            <a:off x="0" y="1423547"/>
            <a:ext cx="993582" cy="1012534"/>
          </a:xfrm>
          <a:prstGeom prst="rect">
            <a:avLst/>
          </a:prstGeom>
          <a:ln>
            <a:noFill/>
          </a:ln>
        </p:spPr>
      </p:pic>
      <p:sp>
        <p:nvSpPr>
          <p:cNvPr id="15" name="Равнобедренный треугольник 14"/>
          <p:cNvSpPr/>
          <p:nvPr/>
        </p:nvSpPr>
        <p:spPr>
          <a:xfrm rot="5400000">
            <a:off x="2730432" y="1774758"/>
            <a:ext cx="1071588" cy="199890"/>
          </a:xfrm>
          <a:prstGeom prst="triangl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rgbClr val="00206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45034" y="2874078"/>
            <a:ext cx="1396949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600" b="1" dirty="0" smtClean="0">
                <a:cs typeface="Times New Roman" panose="02020603050405020304" pitchFamily="18" charset="0"/>
              </a:rPr>
              <a:t>3,3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</a:t>
            </a:r>
          </a:p>
        </p:txBody>
      </p:sp>
      <p:sp>
        <p:nvSpPr>
          <p:cNvPr id="17" name="Стрелка вниз 16"/>
          <p:cNvSpPr/>
          <p:nvPr/>
        </p:nvSpPr>
        <p:spPr>
          <a:xfrm>
            <a:off x="880034" y="3646574"/>
            <a:ext cx="363474" cy="239215"/>
          </a:xfrm>
          <a:prstGeom prst="downArrow">
            <a:avLst/>
          </a:prstGeom>
          <a:solidFill>
            <a:srgbClr val="CC3300"/>
          </a:solidFill>
          <a:ln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142" y="2859779"/>
            <a:ext cx="737562" cy="737562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163255" y="4071392"/>
            <a:ext cx="2121762" cy="1335107"/>
          </a:xfrm>
          <a:prstGeom prst="roundRect">
            <a:avLst/>
          </a:prstGeom>
          <a:noFill/>
          <a:ln w="28575">
            <a:solidFill>
              <a:srgbClr val="CC33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0" name="Прямоугольник 19"/>
          <p:cNvSpPr/>
          <p:nvPr/>
        </p:nvSpPr>
        <p:spPr>
          <a:xfrm>
            <a:off x="635337" y="4023286"/>
            <a:ext cx="1800647" cy="14313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13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ru-RU" sz="1600" b="1" dirty="0" smtClean="0">
                <a:cs typeface="Times New Roman" panose="02020603050405020304" pitchFamily="18" charset="0"/>
              </a:rPr>
              <a:t>2 970,0 </a:t>
            </a:r>
            <a:r>
              <a:rPr lang="ru-RU" sz="1200" b="1" dirty="0" smtClean="0">
                <a:cs typeface="Times New Roman" panose="02020603050405020304" pitchFamily="18" charset="0"/>
              </a:rPr>
              <a:t>тыс. руб.</a:t>
            </a:r>
          </a:p>
          <a:p>
            <a:pPr algn="ctr">
              <a:lnSpc>
                <a:spcPct val="200000"/>
              </a:lnSpc>
            </a:pPr>
            <a:r>
              <a:rPr lang="ru-RU" sz="1600" b="1" dirty="0" smtClean="0">
                <a:cs typeface="Times New Roman" panose="02020603050405020304" pitchFamily="18" charset="0"/>
              </a:rPr>
              <a:t>330,0</a:t>
            </a:r>
            <a:r>
              <a:rPr lang="ru-RU" sz="1200" b="1" dirty="0" smtClean="0">
                <a:cs typeface="Times New Roman" panose="02020603050405020304" pitchFamily="18" charset="0"/>
              </a:rPr>
              <a:t> тыс. руб.</a:t>
            </a:r>
            <a:endParaRPr lang="ru-RU" sz="1600" b="1" dirty="0">
              <a:cs typeface="Times New Roman" panose="02020603050405020304" pitchFamily="18" charset="0"/>
            </a:endParaRPr>
          </a:p>
          <a:p>
            <a:pPr algn="ctr">
              <a:lnSpc>
                <a:spcPct val="200000"/>
              </a:lnSpc>
            </a:pPr>
            <a:endParaRPr lang="ru-RU" sz="1600" b="1" dirty="0"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-429170" y="3766182"/>
            <a:ext cx="1772064" cy="14313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ru-RU" sz="1350" b="1" dirty="0">
              <a:cs typeface="Times New Roman" panose="02020603050405020304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ru-RU" sz="1600" b="1" dirty="0">
                <a:solidFill>
                  <a:schemeClr val="tx1"/>
                </a:solidFill>
                <a:cs typeface="Times New Roman" panose="02020603050405020304" pitchFamily="18" charset="0"/>
              </a:rPr>
              <a:t>ФБ</a:t>
            </a:r>
          </a:p>
          <a:p>
            <a:pPr algn="ctr">
              <a:lnSpc>
                <a:spcPct val="200000"/>
              </a:lnSpc>
            </a:pPr>
            <a:r>
              <a:rPr lang="ru-RU" sz="1600" b="1" dirty="0" smtClean="0">
                <a:cs typeface="Times New Roman" panose="02020603050405020304" pitchFamily="18" charset="0"/>
              </a:rPr>
              <a:t>РБ</a:t>
            </a:r>
            <a:endParaRPr lang="ru-RU" sz="1600" b="1" dirty="0"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3497" y="2922083"/>
            <a:ext cx="6618451" cy="346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12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951" y="34946"/>
            <a:ext cx="5533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ДОШКОЛЬНОЕ ОБРАЗОВАНИЕ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421072" y="588524"/>
            <a:ext cx="67216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Осуществлен переход на новую информационную систему «электронное образование в Республике </a:t>
            </a:r>
            <a:r>
              <a:rPr lang="ru-RU" sz="1200" dirty="0"/>
              <a:t>Б</a:t>
            </a:r>
            <a:r>
              <a:rPr lang="ru-RU" sz="1200" dirty="0" smtClean="0"/>
              <a:t>урятия», что позволило получить объективную информацию о контингенте и численности детей</a:t>
            </a:r>
            <a:endParaRPr lang="ru-RU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56090" y="1508805"/>
            <a:ext cx="3671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Доступность дошкольного образования в РБ</a:t>
            </a:r>
            <a:r>
              <a:rPr lang="ru-RU" sz="1400" dirty="0"/>
              <a:t> </a:t>
            </a:r>
            <a:r>
              <a:rPr lang="ru-RU" sz="1400" dirty="0" smtClean="0"/>
              <a:t>01.08.2019г.</a:t>
            </a:r>
            <a:endParaRPr lang="ru-RU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248573" y="1158204"/>
            <a:ext cx="93538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 . . . . . . . . . . . . . . . . . . . . . . . . . . . . . . . . . . . . . . . . . . . . . . . . . . . . . . . . . . . . . . . . . . . .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299581" y="2169499"/>
            <a:ext cx="1380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77,1%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27547" y="1497345"/>
            <a:ext cx="38838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92D050"/>
                </a:solidFill>
              </a:rPr>
              <a:t>Строительство 22 детских садов</a:t>
            </a:r>
            <a:endParaRPr lang="ru-RU" sz="1400" b="1" dirty="0">
              <a:solidFill>
                <a:srgbClr val="92D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5400000">
            <a:off x="2813302" y="2387015"/>
            <a:ext cx="2064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DE3A7"/>
                </a:solidFill>
              </a:rPr>
              <a:t>. . . . . . . . . . . . . . . . . </a:t>
            </a:r>
            <a:endParaRPr lang="ru-RU" dirty="0">
              <a:solidFill>
                <a:srgbClr val="FDE3A7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97513" y="1897746"/>
            <a:ext cx="3892943" cy="348848"/>
          </a:xfrm>
          <a:prstGeom prst="rect">
            <a:avLst/>
          </a:prstGeom>
          <a:solidFill>
            <a:srgbClr val="E7F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128117" y="1901011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852342" y="1896330"/>
            <a:ext cx="1114986" cy="33855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2019 год</a:t>
            </a:r>
            <a:endParaRPr lang="ru-RU" sz="16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897514" y="2345525"/>
            <a:ext cx="3892942" cy="348848"/>
          </a:xfrm>
          <a:prstGeom prst="rect">
            <a:avLst/>
          </a:prstGeom>
          <a:solidFill>
            <a:srgbClr val="E7F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128117" y="2339912"/>
            <a:ext cx="769397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3873736" y="2347073"/>
            <a:ext cx="1079030" cy="33855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2020 год</a:t>
            </a:r>
            <a:endParaRPr lang="ru-RU" sz="16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897515" y="2790874"/>
            <a:ext cx="3892941" cy="348848"/>
          </a:xfrm>
          <a:prstGeom prst="rect">
            <a:avLst/>
          </a:prstGeom>
          <a:solidFill>
            <a:srgbClr val="E7F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128118" y="2785261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3874453" y="2792291"/>
            <a:ext cx="1123512" cy="33855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2021 год</a:t>
            </a:r>
            <a:endParaRPr lang="ru-RU" sz="16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5126856" y="2047798"/>
            <a:ext cx="1593540" cy="0"/>
          </a:xfrm>
          <a:prstGeom prst="straightConnector1">
            <a:avLst/>
          </a:prstGeom>
          <a:ln w="2222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5072856" y="1993798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5126856" y="2475146"/>
            <a:ext cx="1034247" cy="0"/>
          </a:xfrm>
          <a:prstGeom prst="straightConnector1">
            <a:avLst/>
          </a:prstGeom>
          <a:ln w="2222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5072856" y="2421146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5126856" y="2938064"/>
            <a:ext cx="398385" cy="0"/>
          </a:xfrm>
          <a:prstGeom prst="straightConnector1">
            <a:avLst/>
          </a:prstGeom>
          <a:ln w="2222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Овал 25"/>
          <p:cNvSpPr/>
          <p:nvPr/>
        </p:nvSpPr>
        <p:spPr>
          <a:xfrm>
            <a:off x="5078776" y="2883661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6735133" y="1890825"/>
            <a:ext cx="1923925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92D050"/>
                </a:solidFill>
              </a:rPr>
              <a:t>12 </a:t>
            </a:r>
            <a:r>
              <a:rPr lang="ru-RU" sz="1600" i="1" dirty="0" smtClean="0">
                <a:solidFill>
                  <a:srgbClr val="92D050"/>
                </a:solidFill>
              </a:rPr>
              <a:t>детских сада</a:t>
            </a:r>
            <a:endParaRPr lang="ru-RU" sz="1600" i="1" dirty="0">
              <a:solidFill>
                <a:srgbClr val="92D05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61103" y="2317816"/>
            <a:ext cx="183575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92D050"/>
                </a:solidFill>
              </a:rPr>
              <a:t>8</a:t>
            </a:r>
            <a:r>
              <a:rPr lang="ru-RU" sz="1600" b="1" dirty="0" smtClean="0">
                <a:solidFill>
                  <a:srgbClr val="92D050"/>
                </a:solidFill>
              </a:rPr>
              <a:t> </a:t>
            </a:r>
            <a:r>
              <a:rPr lang="ru-RU" sz="1600" dirty="0" smtClean="0">
                <a:solidFill>
                  <a:srgbClr val="92D050"/>
                </a:solidFill>
              </a:rPr>
              <a:t>детских садов</a:t>
            </a:r>
            <a:endParaRPr lang="ru-RU" sz="1600" dirty="0">
              <a:solidFill>
                <a:srgbClr val="92D05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51710" y="2753294"/>
            <a:ext cx="180850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92D050"/>
                </a:solidFill>
              </a:rPr>
              <a:t>2 </a:t>
            </a:r>
            <a:r>
              <a:rPr lang="ru-RU" sz="1600" dirty="0" smtClean="0">
                <a:solidFill>
                  <a:srgbClr val="92D050"/>
                </a:solidFill>
              </a:rPr>
              <a:t>детских сада</a:t>
            </a:r>
            <a:endParaRPr lang="ru-RU" sz="1600" dirty="0">
              <a:solidFill>
                <a:srgbClr val="92D05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59957" y="1446125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 Black" panose="020B0A04020102020204" pitchFamily="34" charset="0"/>
              </a:rPr>
              <a:t>6,1</a:t>
            </a:r>
            <a:endParaRPr lang="ru-RU" sz="2400" b="1" dirty="0">
              <a:latin typeface="Arial Black" panose="020B0A040201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983208" y="1554128"/>
            <a:ext cx="10983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/>
              <a:t>м</a:t>
            </a:r>
            <a:r>
              <a:rPr lang="ru-RU" sz="1400" b="1" dirty="0" smtClean="0"/>
              <a:t>лрд.руб.</a:t>
            </a:r>
            <a:endParaRPr lang="ru-RU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3787286" y="3282341"/>
            <a:ext cx="50209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 smtClean="0"/>
              <a:t>Строительство в рамках НП «Образование» и «Демография»</a:t>
            </a:r>
            <a:endParaRPr lang="ru-RU" sz="1200" i="1" dirty="0"/>
          </a:p>
        </p:txBody>
      </p:sp>
      <p:sp>
        <p:nvSpPr>
          <p:cNvPr id="34" name="TextBox 33"/>
          <p:cNvSpPr txBox="1"/>
          <p:nvPr/>
        </p:nvSpPr>
        <p:spPr>
          <a:xfrm>
            <a:off x="248573" y="3500413"/>
            <a:ext cx="9289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DE3A7"/>
                </a:solidFill>
              </a:rPr>
              <a:t>. . . . . . . . . . . . . . . . . . . . . . . . . . . . . . . . . . . . . . . . . . . . . . . . . . . . . . . . . . . . . . . . . . . . .  </a:t>
            </a:r>
            <a:endParaRPr lang="ru-RU" dirty="0">
              <a:solidFill>
                <a:srgbClr val="FDE3A7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42556" y="3798576"/>
            <a:ext cx="64844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chemeClr val="accent2"/>
                </a:solidFill>
              </a:rPr>
              <a:t>Региональный проект «Поддержка семей, имеющих детей»</a:t>
            </a:r>
            <a:endParaRPr lang="ru-RU" sz="1600" b="1" dirty="0">
              <a:solidFill>
                <a:schemeClr val="accent2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69830" y="4108144"/>
            <a:ext cx="8684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Проект направлен на создание условий для  оказания  психолого-педагогической и консультативной помощи родителям.</a:t>
            </a:r>
            <a:endParaRPr lang="ru-RU" sz="1200" dirty="0"/>
          </a:p>
        </p:txBody>
      </p:sp>
      <p:sp>
        <p:nvSpPr>
          <p:cNvPr id="37" name="TextBox 36"/>
          <p:cNvSpPr txBox="1"/>
          <p:nvPr/>
        </p:nvSpPr>
        <p:spPr>
          <a:xfrm>
            <a:off x="2380566" y="4595689"/>
            <a:ext cx="5677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892967" y="4755344"/>
            <a:ext cx="39627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ОРГАНИЗАЦИЙ ДОШКОЛЬНОГО ОБРАЗОВАНИЯ СТАЛИ ПОБЕДИТЕЛЯМИ ФЕДЕРАЛЬНЫХ КОНКУРСОВ</a:t>
            </a:r>
            <a:endParaRPr lang="ru-RU" sz="1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6440583" y="4546949"/>
            <a:ext cx="1542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49,0</a:t>
            </a:r>
            <a:endParaRPr lang="ru-RU" sz="5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6904356" y="5373355"/>
            <a:ext cx="9044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МЛН.РУБ.</a:t>
            </a:r>
            <a:endParaRPr lang="ru-RU" sz="1200" dirty="0"/>
          </a:p>
        </p:txBody>
      </p:sp>
      <p:grpSp>
        <p:nvGrpSpPr>
          <p:cNvPr id="56" name="Группа 55"/>
          <p:cNvGrpSpPr/>
          <p:nvPr/>
        </p:nvGrpSpPr>
        <p:grpSpPr>
          <a:xfrm>
            <a:off x="164993" y="5877628"/>
            <a:ext cx="1947882" cy="638558"/>
            <a:chOff x="272390" y="5413741"/>
            <a:chExt cx="1421444" cy="562462"/>
          </a:xfrm>
        </p:grpSpPr>
        <p:sp>
          <p:nvSpPr>
            <p:cNvPr id="42" name="Скругленный прямоугольник 41"/>
            <p:cNvSpPr/>
            <p:nvPr/>
          </p:nvSpPr>
          <p:spPr>
            <a:xfrm>
              <a:off x="272390" y="5413741"/>
              <a:ext cx="1252493" cy="56246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2788" y="5455216"/>
              <a:ext cx="1371046" cy="515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rgbClr val="FF0000"/>
                  </a:solidFill>
                </a:rPr>
                <a:t>2020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год</a:t>
              </a:r>
              <a:endParaRPr lang="ru-RU" sz="14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1936898" y="5525246"/>
            <a:ext cx="11208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ПОДАНО</a:t>
            </a:r>
            <a:endParaRPr lang="ru-RU" sz="16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2558366" y="5715964"/>
            <a:ext cx="9605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12</a:t>
            </a:r>
            <a:endParaRPr lang="ru-RU" sz="5400" b="1" dirty="0"/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910" y="5900918"/>
            <a:ext cx="550775" cy="55077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3432291" y="6177629"/>
            <a:ext cx="9845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ЗАЯВОК</a:t>
            </a:r>
            <a:endParaRPr lang="ru-RU" sz="1600" b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4538972" y="5751398"/>
            <a:ext cx="4405042" cy="731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/>
          <p:cNvSpPr txBox="1"/>
          <p:nvPr/>
        </p:nvSpPr>
        <p:spPr>
          <a:xfrm>
            <a:off x="4538972" y="5877625"/>
            <a:ext cx="4251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КОНКУРС ПРОВОДИТСЯ ЕЖЕГОДНО</a:t>
            </a:r>
            <a:endParaRPr lang="ru-RU" b="1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192543" y="2267030"/>
            <a:ext cx="20505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от 1,5 до 3 лет</a:t>
            </a:r>
            <a:endParaRPr lang="ru-RU" sz="2000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242579" y="3064208"/>
            <a:ext cx="19062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a typeface="Calibri" panose="020F0502020204030204" pitchFamily="34" charset="0"/>
              </a:rPr>
              <a:t>от </a:t>
            </a:r>
            <a:r>
              <a:rPr lang="ru-RU" sz="2000" b="1" dirty="0">
                <a:ea typeface="Calibri" panose="020F0502020204030204" pitchFamily="34" charset="0"/>
              </a:rPr>
              <a:t>3 до 7 лет </a:t>
            </a:r>
            <a:endParaRPr lang="ru-RU" sz="20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343702" y="3000404"/>
            <a:ext cx="1380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91</a:t>
            </a:r>
            <a:r>
              <a:rPr lang="en-US" sz="2800" dirty="0" smtClean="0">
                <a:latin typeface="Arial Black" panose="020B0A04020102020204" pitchFamily="34" charset="0"/>
              </a:rPr>
              <a:t>,</a:t>
            </a:r>
            <a:r>
              <a:rPr lang="ru-RU" sz="2800" dirty="0" smtClean="0">
                <a:latin typeface="Arial Black" panose="020B0A04020102020204" pitchFamily="34" charset="0"/>
              </a:rPr>
              <a:t>0</a:t>
            </a:r>
            <a:r>
              <a:rPr lang="en-US" sz="2800" dirty="0" smtClean="0">
                <a:latin typeface="Arial Black" panose="020B0A04020102020204" pitchFamily="34" charset="0"/>
              </a:rPr>
              <a:t>%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73FABB44-3A51-4509-86EB-9200BD78719C}"/>
              </a:ext>
            </a:extLst>
          </p:cNvPr>
          <p:cNvSpPr txBox="1"/>
          <p:nvPr/>
        </p:nvSpPr>
        <p:spPr>
          <a:xfrm>
            <a:off x="18625" y="300136"/>
            <a:ext cx="231112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54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2018</a:t>
            </a:r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54" name="Равнобедренный треугольник 53"/>
          <p:cNvSpPr/>
          <p:nvPr/>
        </p:nvSpPr>
        <p:spPr>
          <a:xfrm rot="5400000">
            <a:off x="1803783" y="888279"/>
            <a:ext cx="983128" cy="12965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rgbClr val="002060"/>
              </a:solidFill>
            </a:endParaRP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0280" y="4690391"/>
            <a:ext cx="745789" cy="745789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73FABB44-3A51-4509-86EB-9200BD78719C}"/>
              </a:ext>
            </a:extLst>
          </p:cNvPr>
          <p:cNvSpPr txBox="1"/>
          <p:nvPr/>
        </p:nvSpPr>
        <p:spPr>
          <a:xfrm>
            <a:off x="109951" y="4322363"/>
            <a:ext cx="231112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54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2019</a:t>
            </a:r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58" name="Равнобедренный треугольник 57"/>
          <p:cNvSpPr/>
          <p:nvPr/>
        </p:nvSpPr>
        <p:spPr>
          <a:xfrm rot="5400000">
            <a:off x="1824174" y="4905029"/>
            <a:ext cx="983128" cy="129655"/>
          </a:xfrm>
          <a:prstGeom prst="triangle">
            <a:avLst/>
          </a:prstGeom>
          <a:solidFill>
            <a:schemeClr val="tx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rgbClr val="002060"/>
              </a:solidFill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246" y="1478212"/>
            <a:ext cx="385022" cy="38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7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694" y="26630"/>
            <a:ext cx="4145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ОБЩЕЕ ОБРАЗОВАНИЕ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39694" y="683583"/>
            <a:ext cx="2385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Строительство школ</a:t>
            </a:r>
            <a:endParaRPr lang="ru-RU" sz="1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48572" y="938093"/>
            <a:ext cx="34195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</a:rPr>
              <a:t>НАЦИОНАЛЬНЫЙ ПРОЕКТ «ОБРАЗОВАНИЕ»</a:t>
            </a:r>
            <a:endParaRPr lang="ru-RU" sz="12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9282" y="1294994"/>
            <a:ext cx="4509161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49885" y="1298259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9884" y="1294994"/>
            <a:ext cx="942887" cy="307777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2019 год</a:t>
            </a:r>
            <a:endParaRPr lang="ru-RU" sz="1400" b="1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1348624" y="1445046"/>
            <a:ext cx="1593540" cy="0"/>
          </a:xfrm>
          <a:prstGeom prst="straightConnector1">
            <a:avLst/>
          </a:prstGeom>
          <a:ln w="2222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вал 10"/>
          <p:cNvSpPr/>
          <p:nvPr/>
        </p:nvSpPr>
        <p:spPr>
          <a:xfrm>
            <a:off x="1294624" y="1391046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110840" y="1263078"/>
            <a:ext cx="8963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92D050"/>
                </a:solidFill>
              </a:rPr>
              <a:t>5 школ</a:t>
            </a:r>
            <a:endParaRPr lang="ru-RU" sz="1600" b="1" dirty="0">
              <a:solidFill>
                <a:srgbClr val="92D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8085" y="1651246"/>
            <a:ext cx="62376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Строительство пристроя на 216 мест Гимназии № 33 г. Улан-Удэ.</a:t>
            </a:r>
          </a:p>
          <a:p>
            <a:r>
              <a:rPr lang="ru-RU" sz="1200" i="1" dirty="0" smtClean="0"/>
              <a:t>Строительство </a:t>
            </a:r>
            <a:r>
              <a:rPr lang="ru-RU" sz="1200" i="1" dirty="0"/>
              <a:t>корпуса школы № 25 г. Улан-Удэ по ул. Цыбикова на 250 мест.</a:t>
            </a:r>
          </a:p>
          <a:p>
            <a:r>
              <a:rPr lang="ru-RU" sz="1200" i="1" dirty="0" smtClean="0"/>
              <a:t>Строительство </a:t>
            </a:r>
            <a:r>
              <a:rPr lang="ru-RU" sz="1200" i="1" dirty="0"/>
              <a:t>школы на 450 мест в с. Поселье Иволгинского района.</a:t>
            </a:r>
          </a:p>
          <a:p>
            <a:r>
              <a:rPr lang="ru-RU" sz="1200" i="1" dirty="0" smtClean="0"/>
              <a:t>Выкуп </a:t>
            </a:r>
            <a:r>
              <a:rPr lang="ru-RU" sz="1200" i="1" dirty="0"/>
              <a:t>школы в с. Хойтобэе Иволгинского района на 450 мест.</a:t>
            </a:r>
          </a:p>
          <a:p>
            <a:r>
              <a:rPr lang="ru-RU" sz="1200" i="1" dirty="0" smtClean="0"/>
              <a:t>Строительство </a:t>
            </a:r>
            <a:r>
              <a:rPr lang="ru-RU" sz="1200" i="1" dirty="0"/>
              <a:t>школы на 100 мест в с. Клюевка Кабанского района.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10891" y="2912215"/>
            <a:ext cx="4509161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41494" y="2915480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341493" y="2912215"/>
            <a:ext cx="942887" cy="307777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2020 год</a:t>
            </a:r>
            <a:endParaRPr lang="ru-RU" sz="1400" b="1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1340233" y="3062267"/>
            <a:ext cx="1593540" cy="0"/>
          </a:xfrm>
          <a:prstGeom prst="straightConnector1">
            <a:avLst/>
          </a:prstGeom>
          <a:ln w="2222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1286233" y="3008267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067945" y="2888925"/>
            <a:ext cx="8963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92D050"/>
                </a:solidFill>
              </a:rPr>
              <a:t>5 школ</a:t>
            </a:r>
            <a:endParaRPr lang="ru-RU" sz="1600" b="1" dirty="0">
              <a:solidFill>
                <a:srgbClr val="92D05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9694" y="3268467"/>
            <a:ext cx="6063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/>
              <a:t>Строительство СОШ </a:t>
            </a:r>
            <a:r>
              <a:rPr lang="ru-RU" sz="1200" i="1" dirty="0"/>
              <a:t>№ 40 г. Улан-Удэ на 450 </a:t>
            </a:r>
            <a:r>
              <a:rPr lang="ru-RU" sz="1200" i="1" dirty="0" smtClean="0"/>
              <a:t>мест;</a:t>
            </a:r>
          </a:p>
          <a:p>
            <a:r>
              <a:rPr lang="ru-RU" sz="1200" i="1" dirty="0" smtClean="0"/>
              <a:t>Строительство школы в с</a:t>
            </a:r>
            <a:r>
              <a:rPr lang="ru-RU" sz="1200" i="1" dirty="0"/>
              <a:t>. </a:t>
            </a:r>
            <a:r>
              <a:rPr lang="ru-RU" sz="1200" i="1" dirty="0" smtClean="0"/>
              <a:t>Нижние </a:t>
            </a:r>
            <a:r>
              <a:rPr lang="ru-RU" sz="1200" i="1" dirty="0"/>
              <a:t>Тальцы на 450 </a:t>
            </a:r>
            <a:r>
              <a:rPr lang="ru-RU" sz="1200" i="1" dirty="0" smtClean="0"/>
              <a:t>мест;</a:t>
            </a:r>
          </a:p>
          <a:p>
            <a:r>
              <a:rPr lang="ru-RU" sz="1200" i="1" dirty="0" smtClean="0"/>
              <a:t>Строительство школы в с</a:t>
            </a:r>
            <a:r>
              <a:rPr lang="ru-RU" sz="1200" i="1" dirty="0"/>
              <a:t>. Аршан на 450 </a:t>
            </a:r>
            <a:r>
              <a:rPr lang="ru-RU" sz="1200" i="1" dirty="0" smtClean="0"/>
              <a:t>мест;</a:t>
            </a:r>
          </a:p>
          <a:p>
            <a:r>
              <a:rPr lang="ru-RU" sz="1200" i="1" dirty="0" smtClean="0"/>
              <a:t>Строительство пристроя </a:t>
            </a:r>
            <a:r>
              <a:rPr lang="ru-RU" sz="1200" i="1" dirty="0"/>
              <a:t>на 350 мест к СОШ № 49 г. </a:t>
            </a:r>
            <a:r>
              <a:rPr lang="ru-RU" sz="1200" i="1" dirty="0" smtClean="0"/>
              <a:t>Улан-Удэ;</a:t>
            </a:r>
          </a:p>
          <a:p>
            <a:r>
              <a:rPr lang="ru-RU" sz="1200" i="1" dirty="0" smtClean="0"/>
              <a:t>Строительство школы в с</a:t>
            </a:r>
            <a:r>
              <a:rPr lang="ru-RU" sz="1200" i="1" dirty="0"/>
              <a:t>. Нижний Саянтуй Тарбагатайского района на 450 мест.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094320" y="4505248"/>
            <a:ext cx="4509161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324923" y="4508513"/>
            <a:ext cx="843378" cy="29357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23" name="TextBox 22"/>
          <p:cNvSpPr txBox="1"/>
          <p:nvPr/>
        </p:nvSpPr>
        <p:spPr>
          <a:xfrm>
            <a:off x="324922" y="4505248"/>
            <a:ext cx="8322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2021 год</a:t>
            </a:r>
            <a:endParaRPr lang="ru-RU" sz="1200" b="1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1323662" y="4655301"/>
            <a:ext cx="359437" cy="0"/>
          </a:xfrm>
          <a:prstGeom prst="straightConnector1">
            <a:avLst/>
          </a:prstGeom>
          <a:ln w="2222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1269662" y="4601300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1729350" y="4479031"/>
            <a:ext cx="10326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92D050"/>
                </a:solidFill>
              </a:rPr>
              <a:t>1 школа</a:t>
            </a:r>
            <a:endParaRPr lang="ru-RU" sz="1600" b="1" dirty="0">
              <a:solidFill>
                <a:srgbClr val="92D05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123" y="4861500"/>
            <a:ext cx="60634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/>
              <a:t>Строительство школы по ул. Автотранспортная г. Улан-Удэ на 1275 мест.</a:t>
            </a:r>
            <a:endParaRPr lang="ru-RU" sz="1200" i="1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5922625" y="660948"/>
            <a:ext cx="3123721" cy="48347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173451" y="789083"/>
            <a:ext cx="1533014" cy="4412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6173451" y="757781"/>
            <a:ext cx="15330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2019 год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065029" y="1402675"/>
            <a:ext cx="9605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00918A"/>
                </a:solidFill>
              </a:rPr>
              <a:t>12</a:t>
            </a:r>
            <a:endParaRPr lang="ru-RU" sz="5400" b="1" dirty="0">
              <a:solidFill>
                <a:srgbClr val="00918A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82281" y="1240945"/>
            <a:ext cx="22605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918A"/>
                </a:solidFill>
              </a:rPr>
              <a:t>КАПИТАЛЬНЫЙ РЕМОНТ</a:t>
            </a:r>
            <a:endParaRPr lang="ru-RU" sz="1400" b="1" dirty="0">
              <a:solidFill>
                <a:srgbClr val="00918A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11366" y="1534059"/>
            <a:ext cx="17144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918A"/>
                </a:solidFill>
              </a:rPr>
              <a:t>СПОРТЗАЛОВ</a:t>
            </a:r>
          </a:p>
          <a:p>
            <a:r>
              <a:rPr lang="ru-RU" sz="1400" b="1" dirty="0" smtClean="0">
                <a:solidFill>
                  <a:srgbClr val="00918A"/>
                </a:solidFill>
              </a:rPr>
              <a:t>В СЕЛЬСКИХ ШКОЛАХ</a:t>
            </a:r>
            <a:endParaRPr lang="ru-RU" sz="1400" b="1" dirty="0">
              <a:solidFill>
                <a:srgbClr val="00918A"/>
              </a:solidFill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896" y="3264279"/>
            <a:ext cx="3245942" cy="231853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879730" y="2182401"/>
            <a:ext cx="201048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 smtClean="0">
                <a:solidFill>
                  <a:srgbClr val="00918A"/>
                </a:solidFill>
              </a:rPr>
              <a:t>Баргузинский</a:t>
            </a:r>
            <a:r>
              <a:rPr lang="ru-RU" sz="1200" dirty="0" smtClean="0">
                <a:solidFill>
                  <a:srgbClr val="00918A"/>
                </a:solidFill>
              </a:rPr>
              <a:t> -1</a:t>
            </a:r>
          </a:p>
          <a:p>
            <a:r>
              <a:rPr lang="ru-RU" sz="1200" dirty="0" err="1" smtClean="0">
                <a:solidFill>
                  <a:srgbClr val="00918A"/>
                </a:solidFill>
              </a:rPr>
              <a:t>Баунтовский</a:t>
            </a:r>
            <a:r>
              <a:rPr lang="ru-RU" sz="1200" dirty="0" smtClean="0">
                <a:solidFill>
                  <a:srgbClr val="00918A"/>
                </a:solidFill>
              </a:rPr>
              <a:t> -1</a:t>
            </a:r>
          </a:p>
          <a:p>
            <a:r>
              <a:rPr lang="ru-RU" sz="1200" dirty="0" err="1" smtClean="0">
                <a:solidFill>
                  <a:srgbClr val="00918A"/>
                </a:solidFill>
              </a:rPr>
              <a:t>Джидинский</a:t>
            </a:r>
            <a:r>
              <a:rPr lang="ru-RU" sz="1200" dirty="0" smtClean="0">
                <a:solidFill>
                  <a:srgbClr val="00918A"/>
                </a:solidFill>
              </a:rPr>
              <a:t> -1</a:t>
            </a:r>
          </a:p>
          <a:p>
            <a:r>
              <a:rPr lang="ru-RU" sz="1200" dirty="0" err="1" smtClean="0">
                <a:solidFill>
                  <a:srgbClr val="00918A"/>
                </a:solidFill>
              </a:rPr>
              <a:t>Еравнинский</a:t>
            </a:r>
            <a:r>
              <a:rPr lang="ru-RU" sz="1200" dirty="0" smtClean="0">
                <a:solidFill>
                  <a:srgbClr val="00918A"/>
                </a:solidFill>
              </a:rPr>
              <a:t> -1</a:t>
            </a:r>
          </a:p>
          <a:p>
            <a:r>
              <a:rPr lang="ru-RU" sz="1200" dirty="0" err="1" smtClean="0">
                <a:solidFill>
                  <a:srgbClr val="00918A"/>
                </a:solidFill>
              </a:rPr>
              <a:t>Курумканский</a:t>
            </a:r>
            <a:r>
              <a:rPr lang="ru-RU" sz="1200" dirty="0" smtClean="0">
                <a:solidFill>
                  <a:srgbClr val="00918A"/>
                </a:solidFill>
              </a:rPr>
              <a:t> -1</a:t>
            </a:r>
          </a:p>
          <a:p>
            <a:r>
              <a:rPr lang="ru-RU" sz="1200" dirty="0" err="1" smtClean="0">
                <a:solidFill>
                  <a:srgbClr val="00918A"/>
                </a:solidFill>
              </a:rPr>
              <a:t>Кяхтинский</a:t>
            </a:r>
            <a:r>
              <a:rPr lang="ru-RU" sz="1200" dirty="0" smtClean="0">
                <a:solidFill>
                  <a:srgbClr val="00918A"/>
                </a:solidFill>
              </a:rPr>
              <a:t> -1</a:t>
            </a:r>
          </a:p>
          <a:p>
            <a:r>
              <a:rPr lang="ru-RU" sz="1200" dirty="0" err="1" smtClean="0">
                <a:solidFill>
                  <a:srgbClr val="00918A"/>
                </a:solidFill>
              </a:rPr>
              <a:t>Муйский</a:t>
            </a:r>
            <a:r>
              <a:rPr lang="ru-RU" sz="1200" dirty="0" smtClean="0">
                <a:solidFill>
                  <a:srgbClr val="00918A"/>
                </a:solidFill>
              </a:rPr>
              <a:t> -1</a:t>
            </a:r>
          </a:p>
          <a:p>
            <a:r>
              <a:rPr lang="ru-RU" sz="1200" dirty="0" err="1" smtClean="0">
                <a:solidFill>
                  <a:srgbClr val="00918A"/>
                </a:solidFill>
              </a:rPr>
              <a:t>Мухоршибирский</a:t>
            </a:r>
            <a:r>
              <a:rPr lang="ru-RU" sz="1200" dirty="0" smtClean="0">
                <a:solidFill>
                  <a:srgbClr val="00918A"/>
                </a:solidFill>
              </a:rPr>
              <a:t> -1</a:t>
            </a:r>
          </a:p>
          <a:p>
            <a:r>
              <a:rPr lang="ru-RU" sz="1200" dirty="0" smtClean="0">
                <a:solidFill>
                  <a:srgbClr val="00918A"/>
                </a:solidFill>
              </a:rPr>
              <a:t>Прибайкальский -1</a:t>
            </a:r>
          </a:p>
          <a:p>
            <a:r>
              <a:rPr lang="ru-RU" sz="1200" dirty="0" smtClean="0">
                <a:solidFill>
                  <a:srgbClr val="00918A"/>
                </a:solidFill>
              </a:rPr>
              <a:t>Северо-Байкальский -1</a:t>
            </a:r>
          </a:p>
          <a:p>
            <a:r>
              <a:rPr lang="ru-RU" sz="1200" dirty="0" err="1" smtClean="0">
                <a:solidFill>
                  <a:srgbClr val="00918A"/>
                </a:solidFill>
              </a:rPr>
              <a:t>Тарбагатайский</a:t>
            </a:r>
            <a:r>
              <a:rPr lang="ru-RU" sz="1200" dirty="0" smtClean="0">
                <a:solidFill>
                  <a:srgbClr val="00918A"/>
                </a:solidFill>
              </a:rPr>
              <a:t> -2</a:t>
            </a:r>
            <a:endParaRPr lang="ru-RU" sz="1200" dirty="0">
              <a:solidFill>
                <a:srgbClr val="00918A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0558" y="5233385"/>
            <a:ext cx="57599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Вхождение Бурятии в Дальневосточный федеральный округ</a:t>
            </a:r>
            <a:endParaRPr lang="ru-RU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250173" y="5495739"/>
            <a:ext cx="8549135" cy="276999"/>
          </a:xfrm>
          <a:prstGeom prst="rect">
            <a:avLst/>
          </a:prstGeom>
          <a:solidFill>
            <a:srgbClr val="CC3300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ПЛАН СОЦИАЛЬНОГО РАЗВИТИЯ ЦЕНТРОВ ЭКОНОМИЧЕСКОГО РОСТА ДО 2020 ГОДА В СФЕРЕ ОБРАЗОВАНИЯ</a:t>
            </a:r>
            <a:endParaRPr lang="ru-RU" sz="12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39473" y="5662836"/>
            <a:ext cx="12105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latin typeface="Arial Black" panose="020B0A04020102020204" pitchFamily="34" charset="0"/>
              </a:rPr>
              <a:t>48</a:t>
            </a:r>
            <a:endParaRPr lang="ru-RU" sz="6000" dirty="0">
              <a:latin typeface="Arial Black" panose="020B0A040201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49021" y="6482075"/>
            <a:ext cx="12811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МЕРОПРИЯТИЙ</a:t>
            </a:r>
            <a:endParaRPr lang="ru-RU" sz="12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2909009" y="5680427"/>
            <a:ext cx="13388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latin typeface="Arial Black" panose="020B0A04020102020204" pitchFamily="34" charset="0"/>
              </a:rPr>
              <a:t>1,6</a:t>
            </a:r>
            <a:endParaRPr lang="ru-RU" sz="5400" dirty="0">
              <a:latin typeface="Arial Black" panose="020B0A040201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096533" y="6417632"/>
            <a:ext cx="10390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МЛРД. РУБ.</a:t>
            </a:r>
            <a:endParaRPr lang="ru-RU" sz="1200" b="1" dirty="0"/>
          </a:p>
        </p:txBody>
      </p:sp>
      <p:sp>
        <p:nvSpPr>
          <p:cNvPr id="43" name="Нашивка 42"/>
          <p:cNvSpPr/>
          <p:nvPr/>
        </p:nvSpPr>
        <p:spPr>
          <a:xfrm>
            <a:off x="1617580" y="5945102"/>
            <a:ext cx="295275" cy="495740"/>
          </a:xfrm>
          <a:prstGeom prst="chevron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965" y="5857968"/>
            <a:ext cx="745789" cy="74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78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5676184" y="579057"/>
            <a:ext cx="1068521" cy="298019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619443" y="567328"/>
            <a:ext cx="9428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2019 год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9694" y="26630"/>
            <a:ext cx="4145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ОБЩЕЕ ОБРАЗОВАНИЕ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48844" y="511571"/>
            <a:ext cx="37481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Обновление материально-технической базы</a:t>
            </a:r>
            <a:endParaRPr lang="ru-RU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09379" y="795019"/>
            <a:ext cx="3975768" cy="276999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РЕГИОНАЛЬНЫЙ ПРОЕКТ «СОВРЕМЕННАЯ ШКОЛА»</a:t>
            </a:r>
            <a:endParaRPr lang="ru-RU" sz="12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103759" y="1117306"/>
            <a:ext cx="4509161" cy="293574"/>
          </a:xfrm>
          <a:prstGeom prst="rect">
            <a:avLst/>
          </a:prstGeom>
          <a:solidFill>
            <a:srgbClr val="E7F5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88837" y="1120490"/>
            <a:ext cx="942887" cy="307777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2022 год</a:t>
            </a:r>
            <a:endParaRPr lang="ru-RU" sz="1400" b="1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326163" y="1263078"/>
            <a:ext cx="1593540" cy="0"/>
          </a:xfrm>
          <a:prstGeom prst="straightConnector1">
            <a:avLst/>
          </a:prstGeom>
          <a:ln w="2222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1214583" y="1205299"/>
            <a:ext cx="108000" cy="10800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962926" y="1094863"/>
            <a:ext cx="26228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chemeClr val="accent2"/>
                </a:solidFill>
              </a:rPr>
              <a:t>9 коррекционных школ</a:t>
            </a:r>
            <a:endParaRPr lang="ru-RU" sz="1600" b="1" dirty="0">
              <a:solidFill>
                <a:schemeClr val="accent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0759" y="1618773"/>
            <a:ext cx="43749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О</a:t>
            </a:r>
            <a:r>
              <a:rPr lang="ru-RU" sz="1200" i="1" dirty="0" smtClean="0"/>
              <a:t>борудование для предметной области «Технология»</a:t>
            </a:r>
            <a:endParaRPr lang="ru-RU" sz="1200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679660" y="852859"/>
            <a:ext cx="3379045" cy="11943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792115" y="1391530"/>
            <a:ext cx="325383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Закуп оборудования по трудовым профилям «Обувное, швейное, Поварское дело»</a:t>
            </a:r>
            <a:endParaRPr lang="ru-RU" sz="11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703791" y="842518"/>
            <a:ext cx="457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 Black" panose="020B0A04020102020204" pitchFamily="34" charset="0"/>
              </a:rPr>
              <a:t>4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27711" y="1054370"/>
            <a:ext cx="7970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ШКОЛЫ</a:t>
            </a:r>
            <a:endParaRPr lang="ru-RU" sz="1200" b="1" dirty="0"/>
          </a:p>
        </p:txBody>
      </p:sp>
      <p:sp>
        <p:nvSpPr>
          <p:cNvPr id="22" name="Нашивка 21"/>
          <p:cNvSpPr/>
          <p:nvPr/>
        </p:nvSpPr>
        <p:spPr>
          <a:xfrm>
            <a:off x="6889314" y="1004699"/>
            <a:ext cx="211220" cy="302787"/>
          </a:xfrm>
          <a:prstGeom prst="chevron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37940" y="868116"/>
            <a:ext cx="1143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Arial Black" panose="020B0A04020102020204" pitchFamily="34" charset="0"/>
              </a:rPr>
              <a:t>17,6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594419" y="898743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/>
              <a:t>м</a:t>
            </a:r>
            <a:r>
              <a:rPr lang="ru-RU" sz="1200" b="1" dirty="0" smtClean="0"/>
              <a:t>лн.</a:t>
            </a:r>
          </a:p>
          <a:p>
            <a:r>
              <a:rPr lang="ru-RU" sz="1200" b="1" dirty="0" smtClean="0"/>
              <a:t>руб.</a:t>
            </a:r>
            <a:endParaRPr lang="ru-RU" sz="12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48844" y="1944356"/>
            <a:ext cx="24625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Центры компетенций</a:t>
            </a:r>
            <a:endParaRPr lang="ru-RU" sz="16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148844" y="2197582"/>
            <a:ext cx="8806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Деятельность центров направлена на формирование современных компетенций и навыков у обучающихся по предметным областям «Технология», «Математика и информатика», «Физическая культура и основы безопасности жизнедеятельности»</a:t>
            </a:r>
            <a:endParaRPr lang="ru-RU" sz="12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1110656" y="2833011"/>
            <a:ext cx="3509638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341259" y="2836276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60877" y="2818808"/>
            <a:ext cx="942887" cy="307777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2020 год</a:t>
            </a:r>
            <a:endParaRPr lang="ru-RU" sz="1400" b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1110656" y="3280790"/>
            <a:ext cx="3509638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341259" y="3275177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260877" y="3257709"/>
            <a:ext cx="942887" cy="307777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2021 год</a:t>
            </a:r>
            <a:endParaRPr lang="ru-RU" sz="1400" b="1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1110657" y="3726139"/>
            <a:ext cx="3509638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260878" y="3706323"/>
            <a:ext cx="947293" cy="3133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36" name="TextBox 35"/>
          <p:cNvSpPr txBox="1"/>
          <p:nvPr/>
        </p:nvSpPr>
        <p:spPr>
          <a:xfrm>
            <a:off x="309714" y="3700083"/>
            <a:ext cx="989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2022 год</a:t>
            </a:r>
            <a:endParaRPr lang="ru-RU" sz="1200" b="1" dirty="0"/>
          </a:p>
        </p:txBody>
      </p:sp>
      <p:cxnSp>
        <p:nvCxnSpPr>
          <p:cNvPr id="37" name="Прямая со стрелкой 36"/>
          <p:cNvCxnSpPr/>
          <p:nvPr/>
        </p:nvCxnSpPr>
        <p:spPr>
          <a:xfrm>
            <a:off x="1339998" y="2983063"/>
            <a:ext cx="835313" cy="0"/>
          </a:xfrm>
          <a:prstGeom prst="straightConnector1">
            <a:avLst/>
          </a:prstGeom>
          <a:ln w="2222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Овал 37"/>
          <p:cNvSpPr/>
          <p:nvPr/>
        </p:nvSpPr>
        <p:spPr>
          <a:xfrm>
            <a:off x="1285998" y="2929063"/>
            <a:ext cx="108000" cy="10800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339998" y="3410411"/>
            <a:ext cx="1762216" cy="0"/>
          </a:xfrm>
          <a:prstGeom prst="straightConnector1">
            <a:avLst/>
          </a:prstGeom>
          <a:ln w="2222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Овал 39"/>
          <p:cNvSpPr/>
          <p:nvPr/>
        </p:nvSpPr>
        <p:spPr>
          <a:xfrm>
            <a:off x="1285998" y="3356411"/>
            <a:ext cx="108000" cy="10800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1" name="Прямая со стрелкой 40"/>
          <p:cNvCxnSpPr/>
          <p:nvPr/>
        </p:nvCxnSpPr>
        <p:spPr>
          <a:xfrm>
            <a:off x="1339998" y="3863804"/>
            <a:ext cx="2355950" cy="0"/>
          </a:xfrm>
          <a:prstGeom prst="straightConnector1">
            <a:avLst/>
          </a:prstGeom>
          <a:ln w="2222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1291918" y="3818926"/>
            <a:ext cx="108000" cy="10800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TextBox 42"/>
          <p:cNvSpPr txBox="1"/>
          <p:nvPr/>
        </p:nvSpPr>
        <p:spPr>
          <a:xfrm>
            <a:off x="2170606" y="2844225"/>
            <a:ext cx="9797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2"/>
                </a:solidFill>
              </a:rPr>
              <a:t>42 центра</a:t>
            </a:r>
            <a:endParaRPr lang="ru-RU" sz="1200" b="1" dirty="0">
              <a:solidFill>
                <a:schemeClr val="accent2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08891" y="3271912"/>
            <a:ext cx="10583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2"/>
                </a:solidFill>
              </a:rPr>
              <a:t>76 центров</a:t>
            </a:r>
            <a:endParaRPr lang="ru-RU" sz="1200" b="1" dirty="0">
              <a:solidFill>
                <a:schemeClr val="accent2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95948" y="3708548"/>
            <a:ext cx="9797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2"/>
                </a:solidFill>
              </a:rPr>
              <a:t>82 центра</a:t>
            </a:r>
            <a:endParaRPr lang="ru-RU" sz="1200" b="1" dirty="0">
              <a:solidFill>
                <a:schemeClr val="accent2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13186" y="3367823"/>
            <a:ext cx="4202732" cy="73866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ru-RU" sz="1400" b="1" dirty="0"/>
              <a:t>Планируется зонирование и дизайн-проект помещений в школах, закупка современного учебного оборудования </a:t>
            </a:r>
            <a:r>
              <a:rPr lang="ru-RU" sz="1400" b="1" dirty="0" smtClean="0"/>
              <a:t>.</a:t>
            </a:r>
            <a:endParaRPr lang="ru-RU" sz="14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5177658" y="2759623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Arial Black" panose="020B0A04020102020204" pitchFamily="34" charset="0"/>
              </a:rPr>
              <a:t>222,0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626195" y="2947738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м</a:t>
            </a:r>
            <a:r>
              <a:rPr lang="ru-RU" b="1" dirty="0" smtClean="0"/>
              <a:t>лн.руб.</a:t>
            </a:r>
            <a:endParaRPr lang="ru-RU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256813" y="4106487"/>
            <a:ext cx="85651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В 2023 году примем участие в федеральном конкурсе на приобретения оборудования еще для 100 школ.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35314" y="4533850"/>
            <a:ext cx="64572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Оснащение современным компьютерным оборудованием</a:t>
            </a:r>
            <a:endParaRPr lang="ru-RU" sz="16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69204" y="4852920"/>
            <a:ext cx="5133136" cy="2769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РЕГИОНАЛЬНЫЙ ПРОЕКТ «ЦИФРОВАЯ ОБРАЗОВАТЕЛЬНАЯ СРЕДА»</a:t>
            </a:r>
            <a:endParaRPr lang="ru-RU" sz="1200" b="1" dirty="0"/>
          </a:p>
        </p:txBody>
      </p:sp>
      <p:sp>
        <p:nvSpPr>
          <p:cNvPr id="53" name="Прямоугольник 52"/>
          <p:cNvSpPr/>
          <p:nvPr/>
        </p:nvSpPr>
        <p:spPr>
          <a:xfrm>
            <a:off x="1115064" y="5193773"/>
            <a:ext cx="3509638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345667" y="5197038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TextBox 54"/>
          <p:cNvSpPr txBox="1"/>
          <p:nvPr/>
        </p:nvSpPr>
        <p:spPr>
          <a:xfrm>
            <a:off x="265285" y="5179570"/>
            <a:ext cx="942887" cy="30777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2019 год</a:t>
            </a:r>
            <a:endParaRPr lang="ru-RU" sz="1400" b="1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1115064" y="5641552"/>
            <a:ext cx="3509638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345667" y="5635939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/>
          <p:cNvSpPr txBox="1"/>
          <p:nvPr/>
        </p:nvSpPr>
        <p:spPr>
          <a:xfrm>
            <a:off x="265285" y="5618471"/>
            <a:ext cx="942887" cy="30777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2020 год</a:t>
            </a:r>
            <a:endParaRPr lang="ru-RU" sz="1400" b="1" dirty="0"/>
          </a:p>
        </p:txBody>
      </p:sp>
      <p:sp>
        <p:nvSpPr>
          <p:cNvPr id="59" name="Прямоугольник 58"/>
          <p:cNvSpPr/>
          <p:nvPr/>
        </p:nvSpPr>
        <p:spPr>
          <a:xfrm>
            <a:off x="1115065" y="6086901"/>
            <a:ext cx="3509638" cy="2935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345668" y="6081288"/>
            <a:ext cx="843378" cy="293574"/>
          </a:xfrm>
          <a:prstGeom prst="rect">
            <a:avLst/>
          </a:prstGeom>
          <a:solidFill>
            <a:srgbClr val="C7E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TextBox 60"/>
          <p:cNvSpPr txBox="1"/>
          <p:nvPr/>
        </p:nvSpPr>
        <p:spPr>
          <a:xfrm>
            <a:off x="265286" y="6063820"/>
            <a:ext cx="942887" cy="30777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2024 год</a:t>
            </a:r>
            <a:endParaRPr lang="ru-RU" sz="1400" b="1" dirty="0"/>
          </a:p>
        </p:txBody>
      </p:sp>
      <p:cxnSp>
        <p:nvCxnSpPr>
          <p:cNvPr id="62" name="Прямая со стрелкой 61"/>
          <p:cNvCxnSpPr/>
          <p:nvPr/>
        </p:nvCxnSpPr>
        <p:spPr>
          <a:xfrm>
            <a:off x="1344406" y="5343825"/>
            <a:ext cx="835313" cy="0"/>
          </a:xfrm>
          <a:prstGeom prst="straightConnector1">
            <a:avLst/>
          </a:prstGeom>
          <a:ln w="22225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Овал 62"/>
          <p:cNvSpPr/>
          <p:nvPr/>
        </p:nvSpPr>
        <p:spPr>
          <a:xfrm>
            <a:off x="1290406" y="5289825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4" name="Прямая со стрелкой 63"/>
          <p:cNvCxnSpPr/>
          <p:nvPr/>
        </p:nvCxnSpPr>
        <p:spPr>
          <a:xfrm>
            <a:off x="1344406" y="5771173"/>
            <a:ext cx="1762216" cy="0"/>
          </a:xfrm>
          <a:prstGeom prst="straightConnector1">
            <a:avLst/>
          </a:prstGeom>
          <a:ln w="22225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Овал 64"/>
          <p:cNvSpPr/>
          <p:nvPr/>
        </p:nvSpPr>
        <p:spPr>
          <a:xfrm>
            <a:off x="1290406" y="5717173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6" name="Прямая со стрелкой 65"/>
          <p:cNvCxnSpPr/>
          <p:nvPr/>
        </p:nvCxnSpPr>
        <p:spPr>
          <a:xfrm>
            <a:off x="1344406" y="6224566"/>
            <a:ext cx="2355950" cy="0"/>
          </a:xfrm>
          <a:prstGeom prst="straightConnector1">
            <a:avLst/>
          </a:prstGeom>
          <a:ln w="22225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Овал 66"/>
          <p:cNvSpPr/>
          <p:nvPr/>
        </p:nvSpPr>
        <p:spPr>
          <a:xfrm>
            <a:off x="1296326" y="6179688"/>
            <a:ext cx="108000" cy="108000"/>
          </a:xfrm>
          <a:prstGeom prst="ellipse">
            <a:avLst/>
          </a:prstGeom>
          <a:solidFill>
            <a:srgbClr val="60BE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TextBox 67"/>
          <p:cNvSpPr txBox="1"/>
          <p:nvPr/>
        </p:nvSpPr>
        <p:spPr>
          <a:xfrm>
            <a:off x="2175014" y="5204987"/>
            <a:ext cx="6607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</a:rPr>
              <a:t>31 ОО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113299" y="5632674"/>
            <a:ext cx="14077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</a:rPr>
              <a:t>78 организаций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700356" y="6069310"/>
            <a:ext cx="747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50000"/>
                  </a:schemeClr>
                </a:solidFill>
              </a:rPr>
              <a:t>150 ОО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714822" y="5815152"/>
            <a:ext cx="4240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/>
              <a:t>В 2023 году примем участие в федеральном конкурсе </a:t>
            </a:r>
            <a:r>
              <a:rPr lang="ru-RU" sz="1200" b="1" dirty="0" smtClean="0"/>
              <a:t>на </a:t>
            </a:r>
            <a:r>
              <a:rPr lang="ru-RU" sz="1200" b="1" dirty="0"/>
              <a:t>приобретения оборудования для 41 образовательной </a:t>
            </a:r>
            <a:r>
              <a:rPr lang="ru-RU" sz="1200" b="1" dirty="0" smtClean="0"/>
              <a:t>организации </a:t>
            </a:r>
            <a:endParaRPr lang="ru-RU" sz="1200" b="1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4805672" y="5187735"/>
            <a:ext cx="4110246" cy="6226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3" name="Прямая со стрелкой 72"/>
          <p:cNvCxnSpPr>
            <a:stCxn id="53" idx="3"/>
          </p:cNvCxnSpPr>
          <p:nvPr/>
        </p:nvCxnSpPr>
        <p:spPr>
          <a:xfrm>
            <a:off x="4624702" y="5340560"/>
            <a:ext cx="180970" cy="3265"/>
          </a:xfrm>
          <a:prstGeom prst="straightConnector1">
            <a:avLst/>
          </a:prstGeom>
          <a:ln w="15875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4878872" y="5247397"/>
            <a:ext cx="3929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4 СПО, 3  </a:t>
            </a:r>
            <a:r>
              <a:rPr lang="ru-RU" sz="1200" i="1" dirty="0" smtClean="0"/>
              <a:t>государственные и 24 муниципальные </a:t>
            </a:r>
            <a:r>
              <a:rPr lang="ru-RU" sz="1200" i="1" dirty="0"/>
              <a:t>общеобразовательные организации </a:t>
            </a:r>
          </a:p>
        </p:txBody>
      </p:sp>
      <p:pic>
        <p:nvPicPr>
          <p:cNvPr id="75" name="Рисунок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22" y="2840200"/>
            <a:ext cx="443064" cy="443064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808" y="959851"/>
            <a:ext cx="443064" cy="44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3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694" y="26630"/>
            <a:ext cx="4733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КАДРОВОЕ ОБЕСПЕЧЕНИЕ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53307" y="1234872"/>
            <a:ext cx="18870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ОБЩЕЕ ОБРАЗОВАНИЕ</a:t>
            </a:r>
            <a:endParaRPr lang="ru-RU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69643" y="987345"/>
            <a:ext cx="24849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ДОШКОЛЬНОЕ ОБРАЗОВАНИЕ</a:t>
            </a:r>
            <a:endParaRPr lang="ru-RU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126431" y="1509389"/>
            <a:ext cx="17139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ШКОЛЫ-ИНТЕРНАТЫ</a:t>
            </a:r>
            <a:endParaRPr lang="ru-RU" sz="1200" b="1" dirty="0"/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6108559"/>
              </p:ext>
            </p:extLst>
          </p:nvPr>
        </p:nvGraphicFramePr>
        <p:xfrm>
          <a:off x="2649806" y="862208"/>
          <a:ext cx="5505112" cy="184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8937" y="1818554"/>
            <a:ext cx="28055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ДОПОЛНИТЕЛЬНОЕ ОБРАЗОВАНИЕ</a:t>
            </a:r>
            <a:endParaRPr lang="ru-RU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288132" y="2060521"/>
            <a:ext cx="5389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СПО</a:t>
            </a:r>
            <a:endParaRPr lang="ru-RU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48020" y="2277020"/>
            <a:ext cx="20008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ВЫСШЕЕ ОБРАЗОВАНИЕ</a:t>
            </a:r>
            <a:endParaRPr lang="ru-RU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52433" y="595471"/>
            <a:ext cx="2957861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ПЕДАГОГИЧЕСКИЙ СОСТАВ</a:t>
            </a:r>
            <a:endParaRPr lang="ru-RU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93261" y="2956608"/>
            <a:ext cx="36744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СОКРАЩЕНИЕ ДЕФИЦИТА КАДРОВ</a:t>
            </a:r>
            <a:endParaRPr lang="ru-RU" sz="16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219616" y="1827735"/>
            <a:ext cx="3775172" cy="9157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208653" y="1861521"/>
            <a:ext cx="22365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chemeClr val="accent2"/>
                </a:solidFill>
                <a:latin typeface="Arial Black" panose="020B0A04020102020204" pitchFamily="34" charset="0"/>
              </a:rPr>
              <a:t>17860</a:t>
            </a:r>
            <a:endParaRPr lang="ru-RU" sz="4800" dirty="0">
              <a:solidFill>
                <a:schemeClr val="accent2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69004" y="2184067"/>
            <a:ext cx="16946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accent2"/>
                </a:solidFill>
              </a:rPr>
              <a:t>педагогических </a:t>
            </a:r>
          </a:p>
          <a:p>
            <a:r>
              <a:rPr lang="ru-RU" sz="1400" b="1" dirty="0" smtClean="0">
                <a:solidFill>
                  <a:schemeClr val="accent2"/>
                </a:solidFill>
              </a:rPr>
              <a:t>работников</a:t>
            </a:r>
            <a:endParaRPr lang="ru-RU" sz="1400" b="1" dirty="0">
              <a:solidFill>
                <a:schemeClr val="accent2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449" y="1902173"/>
            <a:ext cx="282703" cy="2827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849" y="1902173"/>
            <a:ext cx="282703" cy="28270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249" y="1901364"/>
            <a:ext cx="282703" cy="28270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649" y="1901364"/>
            <a:ext cx="282703" cy="28270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1" name="TextBox 20"/>
          <p:cNvSpPr txBox="1"/>
          <p:nvPr/>
        </p:nvSpPr>
        <p:spPr>
          <a:xfrm>
            <a:off x="173886" y="3258105"/>
            <a:ext cx="3831498" cy="307777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Увеличение контрольных цифр приема</a:t>
            </a:r>
            <a:endParaRPr lang="ru-RU" sz="1400" b="1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V="1">
            <a:off x="358801" y="4124325"/>
            <a:ext cx="3146061" cy="805263"/>
          </a:xfrm>
          <a:prstGeom prst="line">
            <a:avLst/>
          </a:prstGeom>
          <a:ln w="15875">
            <a:solidFill>
              <a:schemeClr val="accent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Овал 22"/>
          <p:cNvSpPr/>
          <p:nvPr/>
        </p:nvSpPr>
        <p:spPr>
          <a:xfrm>
            <a:off x="340801" y="4857587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261836" y="4992062"/>
            <a:ext cx="8322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2018 год</a:t>
            </a:r>
            <a:endParaRPr lang="ru-RU" sz="12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53454" y="4305792"/>
            <a:ext cx="7104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КЦП</a:t>
            </a:r>
          </a:p>
          <a:p>
            <a:r>
              <a:rPr lang="ru-RU" sz="1200" b="1" dirty="0" smtClean="0"/>
              <a:t>77 чел.</a:t>
            </a:r>
            <a:endParaRPr lang="ru-RU" sz="1200" b="1" dirty="0"/>
          </a:p>
        </p:txBody>
      </p:sp>
      <p:sp>
        <p:nvSpPr>
          <p:cNvPr id="26" name="Овал 25"/>
          <p:cNvSpPr/>
          <p:nvPr/>
        </p:nvSpPr>
        <p:spPr>
          <a:xfrm>
            <a:off x="2137874" y="4331013"/>
            <a:ext cx="252000" cy="252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058909" y="4541688"/>
            <a:ext cx="8322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2019 год</a:t>
            </a:r>
            <a:endParaRPr lang="ru-RU" sz="12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039682" y="3758894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КЦП</a:t>
            </a:r>
          </a:p>
          <a:p>
            <a:r>
              <a:rPr lang="ru-RU" sz="1400" b="1" dirty="0" smtClean="0"/>
              <a:t>127 чел.</a:t>
            </a:r>
            <a:endParaRPr lang="ru-RU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245212" y="5493666"/>
            <a:ext cx="3331361" cy="307777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Дистанционные формы обучения</a:t>
            </a:r>
            <a:endParaRPr lang="ru-RU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84347" y="2644250"/>
            <a:ext cx="10187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 . . . . . . . . . . . . . . . . . . . . . . . . . . . . . . . . . . . . . . . . . . . . . . . . . . . . . . . . . . . . . . . . . . . . . . . . . . . . . 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246676" y="5821510"/>
            <a:ext cx="3783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В 2019-2020 учебном году планируется организовать работу по созданию республиканских экспериментальных площадок. </a:t>
            </a:r>
            <a:endParaRPr lang="ru-RU" sz="1200" dirty="0" smtClean="0">
              <a:effectLst/>
            </a:endParaRPr>
          </a:p>
        </p:txBody>
      </p:sp>
      <p:sp>
        <p:nvSpPr>
          <p:cNvPr id="34" name="TextBox 33"/>
          <p:cNvSpPr txBox="1"/>
          <p:nvPr/>
        </p:nvSpPr>
        <p:spPr>
          <a:xfrm rot="5400000">
            <a:off x="2006837" y="4758386"/>
            <a:ext cx="4416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 . . . . . . . . . . . . . . . . . . . . . . . . . . . . . . .   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4324020" y="2973194"/>
            <a:ext cx="2423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 </a:t>
            </a:r>
            <a:endParaRPr lang="ru-RU" sz="16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4196922" y="2917996"/>
            <a:ext cx="4797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РЕГИОНАЛЬНЫЙ ПРОЕКТ </a:t>
            </a:r>
            <a:endParaRPr lang="ru-RU" b="1" dirty="0"/>
          </a:p>
          <a:p>
            <a:r>
              <a:rPr lang="ru-RU" b="1" dirty="0" smtClean="0"/>
              <a:t>«УЧИТЕЛЬ БУДУЩЕГО»</a:t>
            </a:r>
            <a:endParaRPr lang="ru-RU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4282867" y="4404123"/>
            <a:ext cx="44855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Запланировано </a:t>
            </a:r>
            <a:r>
              <a:rPr lang="ru-RU" sz="1400" dirty="0"/>
              <a:t>участие в федеральном конкурсе на создание  трёх  Центров непрерывного повышения профессионального мастерства педагогических работников и одного центра оценки качества профессионального мастерства педагогов. </a:t>
            </a:r>
            <a:endParaRPr lang="ru-RU" sz="1400" dirty="0" smtClean="0"/>
          </a:p>
          <a:p>
            <a:r>
              <a:rPr lang="ru-RU" sz="1400" dirty="0" smtClean="0"/>
              <a:t>Особое </a:t>
            </a:r>
            <a:r>
              <a:rPr lang="ru-RU" sz="1400" dirty="0"/>
              <a:t>внимание будет уделено внедрению национальной системы профессионального роста педагогических работников</a:t>
            </a:r>
            <a:r>
              <a:rPr lang="ru-RU" sz="1400" dirty="0" smtClean="0"/>
              <a:t>.</a:t>
            </a:r>
            <a:endParaRPr lang="ru-RU" sz="1400" dirty="0" smtClean="0">
              <a:effectLst/>
            </a:endParaRPr>
          </a:p>
        </p:txBody>
      </p:sp>
      <p:grpSp>
        <p:nvGrpSpPr>
          <p:cNvPr id="40" name="Группа 39"/>
          <p:cNvGrpSpPr/>
          <p:nvPr/>
        </p:nvGrpSpPr>
        <p:grpSpPr>
          <a:xfrm>
            <a:off x="4361437" y="3741619"/>
            <a:ext cx="1947882" cy="638558"/>
            <a:chOff x="272390" y="5413741"/>
            <a:chExt cx="1421444" cy="562462"/>
          </a:xfrm>
        </p:grpSpPr>
        <p:sp>
          <p:nvSpPr>
            <p:cNvPr id="41" name="Скругленный прямоугольник 40"/>
            <p:cNvSpPr/>
            <p:nvPr/>
          </p:nvSpPr>
          <p:spPr>
            <a:xfrm>
              <a:off x="272390" y="5413741"/>
              <a:ext cx="1252493" cy="56246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22788" y="5455216"/>
              <a:ext cx="1371046" cy="515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rgbClr val="FF0000"/>
                  </a:solidFill>
                </a:rPr>
                <a:t>2022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год</a:t>
              </a:r>
              <a:endParaRPr lang="ru-RU" sz="14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376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694" y="26630"/>
            <a:ext cx="63898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КАЧЕСТВО ОБЩЕГО ОБРАЗОВАНИЯ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44151" y="679241"/>
            <a:ext cx="24978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ОСНАЩЕНИЕ ПУНКТОВ </a:t>
            </a:r>
          </a:p>
          <a:p>
            <a:r>
              <a:rPr lang="ru-RU" sz="1400" b="1" dirty="0" smtClean="0"/>
              <a:t>ПРОВЕДЕНИЯ ЭКЗАМЕНОВ</a:t>
            </a:r>
            <a:endParaRPr lang="ru-RU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0500" y="2686427"/>
            <a:ext cx="1542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49,0</a:t>
            </a:r>
            <a:endParaRPr lang="ru-RU" sz="5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712910" y="3177878"/>
            <a:ext cx="9861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м</a:t>
            </a:r>
            <a:r>
              <a:rPr lang="ru-RU" sz="1400" dirty="0" smtClean="0"/>
              <a:t>лн.руб.</a:t>
            </a: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50190" y="1210074"/>
            <a:ext cx="29917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За </a:t>
            </a:r>
            <a:r>
              <a:rPr lang="ru-RU" sz="1200" dirty="0"/>
              <a:t>счет республиканских средств оснащены  пункты проведения экзаменов ГИА видеонаблюдением, металлоискателями, подавителями подвижной связи (глушилками),  переносными электростанциями, оргтехникой и комплектующими</a:t>
            </a:r>
          </a:p>
        </p:txBody>
      </p:sp>
      <p:sp>
        <p:nvSpPr>
          <p:cNvPr id="9" name="TextBox 8"/>
          <p:cNvSpPr txBox="1"/>
          <p:nvPr/>
        </p:nvSpPr>
        <p:spPr>
          <a:xfrm rot="5400000">
            <a:off x="1857071" y="1754332"/>
            <a:ext cx="2749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 . . . . . . . . . . . . . . . . . . .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241946" y="675049"/>
            <a:ext cx="13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ЭКЗАМЕНЫ</a:t>
            </a:r>
            <a:endParaRPr lang="ru-RU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45594" y="479186"/>
            <a:ext cx="13484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409</a:t>
            </a:r>
            <a:endParaRPr lang="ru-RU" sz="5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824538" y="610124"/>
            <a:ext cx="31570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выпускников школ республики  получили аттестат с отличием о среднем </a:t>
            </a:r>
            <a:r>
              <a:rPr lang="ru-RU" sz="1400" dirty="0" smtClean="0"/>
              <a:t>общем образовании </a:t>
            </a:r>
            <a:r>
              <a:rPr lang="ru-RU" sz="1400" dirty="0"/>
              <a:t>и медаль  «За особые успехи в учении»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23210" y="2811695"/>
            <a:ext cx="5848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/>
              <a:t>Республика Бурятия вошла в число регионов – участников международных исследований оценки качества образования  по модели </a:t>
            </a:r>
            <a:r>
              <a:rPr lang="en-US" sz="1200" b="1" dirty="0"/>
              <a:t>PISA</a:t>
            </a:r>
            <a:endParaRPr lang="ru-RU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62964" y="3313387"/>
            <a:ext cx="9289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 . . . . . . . . . . . . . . . . . . . . . . . . . . . . . . . . . . . . . . . . . . . . . . . . . . . . . . . . . . . . . . . . . . . .. </a:t>
            </a:r>
            <a:endParaRPr lang="ru-RU" dirty="0"/>
          </a:p>
        </p:txBody>
      </p:sp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7708901"/>
              </p:ext>
            </p:extLst>
          </p:nvPr>
        </p:nvGraphicFramePr>
        <p:xfrm>
          <a:off x="300174" y="4627507"/>
          <a:ext cx="3949142" cy="1985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98884" y="4416045"/>
            <a:ext cx="4110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КОЛИЧЕСТВО ДЕТЕЙ ИЗУЧАЮЩИХ БУРЯТСКИЙ ЯЗЫК</a:t>
            </a:r>
            <a:endParaRPr lang="ru-RU" sz="1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75338" y="3669488"/>
            <a:ext cx="3207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БУРЯТСКИЙ ЯЗЫК</a:t>
            </a:r>
            <a:endParaRPr lang="ru-RU" sz="28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779868" y="5256164"/>
            <a:ext cx="110158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141 998</a:t>
            </a:r>
          </a:p>
          <a:p>
            <a:pPr algn="ctr"/>
            <a:r>
              <a:rPr lang="ru-RU" sz="1200" dirty="0" smtClean="0"/>
              <a:t>школьников</a:t>
            </a:r>
            <a:endParaRPr lang="ru-RU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6357244" y="4702433"/>
            <a:ext cx="8194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71 986</a:t>
            </a:r>
            <a:endParaRPr lang="ru-RU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347154" y="4921640"/>
            <a:ext cx="22220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Не изучают бурятский язык</a:t>
            </a:r>
            <a:endParaRPr lang="ru-RU" sz="1200" dirty="0"/>
          </a:p>
        </p:txBody>
      </p:sp>
      <p:sp>
        <p:nvSpPr>
          <p:cNvPr id="23" name="TextBox 22"/>
          <p:cNvSpPr txBox="1"/>
          <p:nvPr/>
        </p:nvSpPr>
        <p:spPr>
          <a:xfrm>
            <a:off x="6347154" y="5253291"/>
            <a:ext cx="8194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10 452</a:t>
            </a:r>
            <a:endParaRPr lang="ru-RU" sz="16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6347154" y="5490482"/>
            <a:ext cx="2079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Изучают бурятский язык, </a:t>
            </a:r>
          </a:p>
          <a:p>
            <a:r>
              <a:rPr lang="ru-RU" sz="1200" dirty="0" smtClean="0"/>
              <a:t>как родной</a:t>
            </a:r>
            <a:endParaRPr lang="ru-RU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6335890" y="5958564"/>
            <a:ext cx="8194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59 560</a:t>
            </a:r>
            <a:endParaRPr lang="ru-RU" sz="16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335890" y="6203786"/>
            <a:ext cx="2079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Изучают бурятский язык, </a:t>
            </a:r>
          </a:p>
          <a:p>
            <a:r>
              <a:rPr lang="ru-RU" sz="1200" dirty="0" smtClean="0"/>
              <a:t>как государственный</a:t>
            </a:r>
            <a:endParaRPr lang="ru-RU" sz="1200" dirty="0"/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5778485" y="4987715"/>
            <a:ext cx="639192" cy="0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5941186" y="5509635"/>
            <a:ext cx="476491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934792" y="6049941"/>
            <a:ext cx="476491" cy="0"/>
          </a:xfrm>
          <a:prstGeom prst="straightConnector1">
            <a:avLst/>
          </a:prstGeom>
          <a:ln w="190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Диаграмма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474409"/>
              </p:ext>
            </p:extLst>
          </p:nvPr>
        </p:nvGraphicFramePr>
        <p:xfrm>
          <a:off x="4279788" y="4662629"/>
          <a:ext cx="2101747" cy="19156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73FABB44-3A51-4509-86EB-9200BD78719C}"/>
              </a:ext>
            </a:extLst>
          </p:cNvPr>
          <p:cNvSpPr txBox="1"/>
          <p:nvPr/>
        </p:nvSpPr>
        <p:spPr>
          <a:xfrm>
            <a:off x="3223210" y="1552835"/>
            <a:ext cx="231112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54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2019</a:t>
            </a:r>
            <a:r>
              <a:rPr lang="ru-RU" sz="1500" b="1" dirty="0" smtClean="0">
                <a:ea typeface="Segoe UI Black" panose="020B0A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ea typeface="Segoe UI Black" panose="020B0A02040204020203" pitchFamily="34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32" name="Равнобедренный треугольник 31"/>
          <p:cNvSpPr/>
          <p:nvPr/>
        </p:nvSpPr>
        <p:spPr>
          <a:xfrm rot="10800000">
            <a:off x="3251015" y="2633984"/>
            <a:ext cx="983128" cy="12965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rgbClr val="00206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424332" y="3685251"/>
            <a:ext cx="564758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ea typeface="Calibri" panose="020F0502020204030204" pitchFamily="34" charset="0"/>
              </a:rPr>
              <a:t>В 2017-2018 учебном году, данный показатель </a:t>
            </a:r>
            <a:r>
              <a:rPr lang="ru-RU" sz="1200" b="1" dirty="0">
                <a:ea typeface="Calibri" panose="020F0502020204030204" pitchFamily="34" charset="0"/>
              </a:rPr>
              <a:t>снизился</a:t>
            </a:r>
            <a:r>
              <a:rPr lang="ru-RU" sz="1200" dirty="0">
                <a:ea typeface="Calibri" panose="020F0502020204030204" pitchFamily="34" charset="0"/>
              </a:rPr>
              <a:t> по сравнению с 2016-2017 учебным годом </a:t>
            </a:r>
            <a:r>
              <a:rPr lang="ru-RU" sz="1200" b="1" dirty="0">
                <a:ea typeface="Calibri" panose="020F0502020204030204" pitchFamily="34" charset="0"/>
              </a:rPr>
              <a:t>на </a:t>
            </a:r>
            <a:r>
              <a:rPr lang="ru-RU" b="1" dirty="0">
                <a:ea typeface="Calibri" panose="020F0502020204030204" pitchFamily="34" charset="0"/>
              </a:rPr>
              <a:t>6,74</a:t>
            </a:r>
            <a:r>
              <a:rPr lang="ru-RU" sz="1200" b="1" dirty="0">
                <a:ea typeface="Calibri" panose="020F0502020204030204" pitchFamily="34" charset="0"/>
              </a:rPr>
              <a:t>%.</a:t>
            </a:r>
            <a:r>
              <a:rPr lang="ru-RU" sz="1200" dirty="0">
                <a:ea typeface="Calibri" panose="020F0502020204030204" pitchFamily="34" charset="0"/>
              </a:rPr>
              <a:t>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8007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694" y="26630"/>
            <a:ext cx="6284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ДОПОЛНИТЕЛЬНОЕ ОБРАЗОВАНИЕ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7663" y="1619250"/>
            <a:ext cx="4672012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461963" y="1790700"/>
            <a:ext cx="4414837" cy="0"/>
          </a:xfrm>
          <a:prstGeom prst="straightConnector1">
            <a:avLst/>
          </a:prstGeom>
          <a:ln w="158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447675" y="1719262"/>
            <a:ext cx="142875" cy="14287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50817" y="1971675"/>
            <a:ext cx="776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/>
              <a:t>2018 год</a:t>
            </a:r>
            <a:endParaRPr lang="ru-RU" sz="11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61938" y="1278493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67,1</a:t>
            </a:r>
            <a:r>
              <a:rPr lang="ru-RU" sz="1400" b="1" dirty="0" smtClean="0"/>
              <a:t>%</a:t>
            </a:r>
            <a:endParaRPr lang="ru-RU" sz="1400" b="1" dirty="0"/>
          </a:p>
        </p:txBody>
      </p:sp>
      <p:sp>
        <p:nvSpPr>
          <p:cNvPr id="10" name="Овал 9"/>
          <p:cNvSpPr/>
          <p:nvPr/>
        </p:nvSpPr>
        <p:spPr>
          <a:xfrm>
            <a:off x="1990725" y="1719261"/>
            <a:ext cx="142875" cy="14287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729948" y="1976110"/>
            <a:ext cx="776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/>
              <a:t>2019 год</a:t>
            </a:r>
            <a:endParaRPr lang="ru-RU" sz="11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87098" y="1263848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73 %</a:t>
            </a:r>
            <a:endParaRPr lang="ru-RU" b="1" dirty="0"/>
          </a:p>
        </p:txBody>
      </p:sp>
      <p:sp>
        <p:nvSpPr>
          <p:cNvPr id="13" name="Овал 12"/>
          <p:cNvSpPr/>
          <p:nvPr/>
        </p:nvSpPr>
        <p:spPr>
          <a:xfrm>
            <a:off x="4391025" y="1719261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158823" y="1961495"/>
            <a:ext cx="776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>
                <a:solidFill>
                  <a:srgbClr val="FF0000"/>
                </a:solidFill>
              </a:rPr>
              <a:t>2024</a:t>
            </a:r>
            <a:r>
              <a:rPr lang="ru-RU" sz="1100" b="1" dirty="0" smtClean="0">
                <a:solidFill>
                  <a:srgbClr val="ED6A65"/>
                </a:solidFill>
              </a:rPr>
              <a:t> </a:t>
            </a:r>
            <a:r>
              <a:rPr lang="ru-RU" sz="1100" b="1" dirty="0" smtClean="0">
                <a:solidFill>
                  <a:srgbClr val="FF0000"/>
                </a:solidFill>
              </a:rPr>
              <a:t>год</a:t>
            </a:r>
            <a:endParaRPr lang="ru-RU" sz="11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96923" y="1256466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80 %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0417" y="857250"/>
            <a:ext cx="46762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ОХВАТ ДЕТЕЙ ДОПОЛНИТЕЛЬНЫМ ОБРАЗОВАНИЕМ</a:t>
            </a:r>
            <a:endParaRPr lang="ru-RU" sz="14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177066" y="857249"/>
            <a:ext cx="3807136" cy="136585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5199595" y="930398"/>
            <a:ext cx="3784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С целью увеличения охвата детей дополнительным образованием Правительство Республики Бурятия  приняло решение о выделении субсидии частным образовательным </a:t>
            </a:r>
            <a:r>
              <a:rPr lang="ru-RU" sz="1200" dirty="0" smtClean="0"/>
              <a:t>организациям с </a:t>
            </a:r>
            <a:r>
              <a:rPr lang="ru-RU" sz="1200" dirty="0"/>
              <a:t>января 2020 года.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1938" y="2676525"/>
            <a:ext cx="4915128" cy="307777"/>
          </a:xfrm>
          <a:prstGeom prst="rect">
            <a:avLst/>
          </a:prstGeom>
          <a:solidFill>
            <a:srgbClr val="002060"/>
          </a:solidFill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РЕГИОНАЛЬНЫЙ ПРОЕКТ «УСПЕХ КАЖДОГО РЕБЕНКА»</a:t>
            </a:r>
            <a:endParaRPr lang="ru-RU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39694" y="3009771"/>
            <a:ext cx="34451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ОХВАТ ДЕТЕЙ ТЕХНИЧЕСКИМ ТВОРЧЕСТВОМ</a:t>
            </a:r>
            <a:endParaRPr lang="ru-RU" sz="12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47663" y="3638550"/>
            <a:ext cx="4672012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451707" y="3810000"/>
            <a:ext cx="4414837" cy="0"/>
          </a:xfrm>
          <a:prstGeom prst="straightConnector1">
            <a:avLst/>
          </a:prstGeom>
          <a:ln w="158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Овал 22"/>
          <p:cNvSpPr/>
          <p:nvPr/>
        </p:nvSpPr>
        <p:spPr>
          <a:xfrm>
            <a:off x="437419" y="3738562"/>
            <a:ext cx="142875" cy="14287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3778" y="3971270"/>
            <a:ext cx="776175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b="1" dirty="0" smtClean="0"/>
              <a:t>2019 год</a:t>
            </a:r>
            <a:endParaRPr lang="ru-RU" sz="11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88487" y="3258106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5 %</a:t>
            </a:r>
            <a:endParaRPr lang="ru-RU" b="1" dirty="0"/>
          </a:p>
        </p:txBody>
      </p:sp>
      <p:sp>
        <p:nvSpPr>
          <p:cNvPr id="26" name="Овал 25"/>
          <p:cNvSpPr/>
          <p:nvPr/>
        </p:nvSpPr>
        <p:spPr>
          <a:xfrm>
            <a:off x="3733800" y="3739216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01598" y="3981450"/>
            <a:ext cx="776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>
                <a:solidFill>
                  <a:srgbClr val="FF0000"/>
                </a:solidFill>
              </a:rPr>
              <a:t>2024 год</a:t>
            </a:r>
            <a:endParaRPr lang="ru-RU" sz="11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39698" y="3276421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25 %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885" y="2213580"/>
            <a:ext cx="928972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. . . . . . . . . . . . . . . . . . . . . . . . . . . . . . . . . . . . . . . . . . . . . . . . . . . . . . . . . . . . . . . . . . . . . 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5516350" y="2999443"/>
            <a:ext cx="3318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918A"/>
                </a:solidFill>
              </a:rPr>
              <a:t>ОТКРЫТИЕ</a:t>
            </a:r>
          </a:p>
          <a:p>
            <a:r>
              <a:rPr lang="ru-RU" sz="1400" b="1" dirty="0" smtClean="0"/>
              <a:t>Детский технопарк «</a:t>
            </a:r>
            <a:r>
              <a:rPr lang="ru-RU" sz="1400" b="1" dirty="0" err="1" smtClean="0"/>
              <a:t>Кванториум</a:t>
            </a:r>
            <a:r>
              <a:rPr lang="ru-RU" sz="1400" b="1" dirty="0" smtClean="0"/>
              <a:t>»</a:t>
            </a:r>
            <a:endParaRPr lang="ru-RU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5507015" y="3519457"/>
            <a:ext cx="8723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800</a:t>
            </a:r>
            <a:endParaRPr lang="ru-RU" sz="32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5526255" y="3894981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детей</a:t>
            </a:r>
            <a:endParaRPr lang="ru-RU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7354865" y="3503613"/>
            <a:ext cx="9877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78,3</a:t>
            </a:r>
            <a:endParaRPr lang="ru-RU" sz="32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7384683" y="3875931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м</a:t>
            </a:r>
            <a:r>
              <a:rPr lang="ru-RU" b="1" dirty="0" smtClean="0"/>
              <a:t>лн.руб.</a:t>
            </a:r>
            <a:endParaRPr lang="ru-RU" b="1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347663" y="4772025"/>
            <a:ext cx="4672012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250387" y="4381590"/>
            <a:ext cx="1420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ПЕРСПЕКТИВЫ</a:t>
            </a:r>
            <a:endParaRPr lang="ru-RU" sz="1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4237" y="4766876"/>
            <a:ext cx="2387122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Мобильный «</a:t>
            </a:r>
            <a:r>
              <a:rPr lang="ru-RU" sz="1200" b="1" dirty="0" err="1" smtClean="0"/>
              <a:t>Кванториум</a:t>
            </a:r>
            <a:r>
              <a:rPr lang="ru-RU" sz="1200" b="1" dirty="0" smtClean="0"/>
              <a:t>»</a:t>
            </a:r>
          </a:p>
          <a:p>
            <a:endParaRPr lang="ru-RU" sz="1200" b="1" dirty="0" smtClean="0"/>
          </a:p>
        </p:txBody>
      </p:sp>
      <p:cxnSp>
        <p:nvCxnSpPr>
          <p:cNvPr id="42" name="Прямая со стрелкой 41"/>
          <p:cNvCxnSpPr/>
          <p:nvPr/>
        </p:nvCxnSpPr>
        <p:spPr>
          <a:xfrm>
            <a:off x="2576512" y="4943475"/>
            <a:ext cx="2260330" cy="0"/>
          </a:xfrm>
          <a:prstGeom prst="straightConnector1">
            <a:avLst/>
          </a:prstGeom>
          <a:ln w="158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Овал 42"/>
          <p:cNvSpPr/>
          <p:nvPr/>
        </p:nvSpPr>
        <p:spPr>
          <a:xfrm>
            <a:off x="2535300" y="4872036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313354" y="6377374"/>
            <a:ext cx="776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/>
              <a:t>2019 год</a:t>
            </a:r>
            <a:endParaRPr lang="ru-RU" sz="11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2455592" y="4564053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177431" y="6386899"/>
            <a:ext cx="776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/>
              <a:t>2020 год</a:t>
            </a:r>
            <a:endParaRPr lang="ru-RU" sz="11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4034998" y="6396424"/>
            <a:ext cx="77617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/>
              <a:t>2021 год</a:t>
            </a:r>
            <a:endParaRPr lang="ru-RU" sz="1100" b="1" dirty="0"/>
          </a:p>
        </p:txBody>
      </p:sp>
      <p:sp>
        <p:nvSpPr>
          <p:cNvPr id="48" name="Овал 47"/>
          <p:cNvSpPr/>
          <p:nvPr/>
        </p:nvSpPr>
        <p:spPr>
          <a:xfrm>
            <a:off x="3417523" y="4871859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4229881" y="4871859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/>
          <p:cNvSpPr txBox="1"/>
          <p:nvPr/>
        </p:nvSpPr>
        <p:spPr>
          <a:xfrm>
            <a:off x="3338117" y="4575156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149298" y="4572535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347663" y="5343525"/>
            <a:ext cx="4672012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347663" y="5343525"/>
            <a:ext cx="2094339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TextBox 53"/>
          <p:cNvSpPr txBox="1"/>
          <p:nvPr/>
        </p:nvSpPr>
        <p:spPr>
          <a:xfrm>
            <a:off x="69271" y="5281910"/>
            <a:ext cx="2382036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Дом научной </a:t>
            </a:r>
            <a:r>
              <a:rPr lang="ru-RU" sz="1200" b="1" dirty="0" err="1" smtClean="0"/>
              <a:t>коллаборации</a:t>
            </a:r>
            <a:endParaRPr lang="ru-RU" sz="1200" b="1" dirty="0" smtClean="0"/>
          </a:p>
          <a:p>
            <a:endParaRPr lang="ru-RU" sz="1200" b="1" dirty="0"/>
          </a:p>
        </p:txBody>
      </p:sp>
      <p:cxnSp>
        <p:nvCxnSpPr>
          <p:cNvPr id="55" name="Прямая со стрелкой 54"/>
          <p:cNvCxnSpPr/>
          <p:nvPr/>
        </p:nvCxnSpPr>
        <p:spPr>
          <a:xfrm>
            <a:off x="2576512" y="5514975"/>
            <a:ext cx="2260330" cy="0"/>
          </a:xfrm>
          <a:prstGeom prst="straightConnector1">
            <a:avLst/>
          </a:prstGeom>
          <a:ln w="158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Овал 55"/>
          <p:cNvSpPr/>
          <p:nvPr/>
        </p:nvSpPr>
        <p:spPr>
          <a:xfrm>
            <a:off x="2535300" y="5443536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3417523" y="5443359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4229881" y="5443359"/>
            <a:ext cx="142875" cy="142875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/>
          <p:cNvSpPr txBox="1"/>
          <p:nvPr/>
        </p:nvSpPr>
        <p:spPr>
          <a:xfrm>
            <a:off x="2447658" y="5148649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347642" y="5154483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53269" y="5900351"/>
            <a:ext cx="4672012" cy="342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/>
          <p:cNvSpPr/>
          <p:nvPr/>
        </p:nvSpPr>
        <p:spPr>
          <a:xfrm>
            <a:off x="353269" y="5900351"/>
            <a:ext cx="2094339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TextBox 62"/>
          <p:cNvSpPr txBox="1"/>
          <p:nvPr/>
        </p:nvSpPr>
        <p:spPr>
          <a:xfrm>
            <a:off x="50981" y="5853410"/>
            <a:ext cx="2399455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Центр олимпиадной сборной</a:t>
            </a:r>
            <a:endParaRPr lang="ru-RU" sz="1200" b="1" dirty="0"/>
          </a:p>
        </p:txBody>
      </p:sp>
      <p:cxnSp>
        <p:nvCxnSpPr>
          <p:cNvPr id="64" name="Прямая со стрелкой 63"/>
          <p:cNvCxnSpPr/>
          <p:nvPr/>
        </p:nvCxnSpPr>
        <p:spPr>
          <a:xfrm>
            <a:off x="2582118" y="6071801"/>
            <a:ext cx="2260330" cy="0"/>
          </a:xfrm>
          <a:prstGeom prst="straightConnector1">
            <a:avLst/>
          </a:prstGeom>
          <a:ln w="158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Овал 64"/>
          <p:cNvSpPr/>
          <p:nvPr/>
        </p:nvSpPr>
        <p:spPr>
          <a:xfrm>
            <a:off x="2540906" y="6000362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3423129" y="6000185"/>
            <a:ext cx="142875" cy="142875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4235487" y="6000185"/>
            <a:ext cx="142875" cy="142875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TextBox 67"/>
          <p:cNvSpPr txBox="1"/>
          <p:nvPr/>
        </p:nvSpPr>
        <p:spPr>
          <a:xfrm>
            <a:off x="2453264" y="5705475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2612343" y="6296025"/>
            <a:ext cx="0" cy="72000"/>
          </a:xfrm>
          <a:prstGeom prst="line">
            <a:avLst/>
          </a:prstGeom>
          <a:ln w="19050">
            <a:solidFill>
              <a:srgbClr val="60BE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3498168" y="6305550"/>
            <a:ext cx="0" cy="72000"/>
          </a:xfrm>
          <a:prstGeom prst="line">
            <a:avLst/>
          </a:prstGeom>
          <a:ln w="19050">
            <a:solidFill>
              <a:srgbClr val="60BE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4307793" y="6315075"/>
            <a:ext cx="0" cy="72000"/>
          </a:xfrm>
          <a:prstGeom prst="line">
            <a:avLst/>
          </a:prstGeom>
          <a:ln w="19050">
            <a:solidFill>
              <a:srgbClr val="60BE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495706" y="5274463"/>
            <a:ext cx="3546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СОЗДАНИЕ</a:t>
            </a:r>
          </a:p>
          <a:p>
            <a:r>
              <a:rPr lang="ru-RU" sz="1400" b="1" dirty="0" smtClean="0"/>
              <a:t>Образовательного центра «Сириус»</a:t>
            </a:r>
            <a:endParaRPr lang="ru-RU" sz="1400" b="1" dirty="0"/>
          </a:p>
        </p:txBody>
      </p:sp>
      <p:sp>
        <p:nvSpPr>
          <p:cNvPr id="75" name="TextBox 74"/>
          <p:cNvSpPr txBox="1"/>
          <p:nvPr/>
        </p:nvSpPr>
        <p:spPr>
          <a:xfrm>
            <a:off x="6023574" y="5763737"/>
            <a:ext cx="12170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309,0</a:t>
            </a:r>
            <a:endParaRPr lang="ru-RU" sz="3200" b="1" dirty="0"/>
          </a:p>
        </p:txBody>
      </p:sp>
      <p:sp>
        <p:nvSpPr>
          <p:cNvPr id="76" name="TextBox 75"/>
          <p:cNvSpPr txBox="1"/>
          <p:nvPr/>
        </p:nvSpPr>
        <p:spPr>
          <a:xfrm>
            <a:off x="6056550" y="6183359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м</a:t>
            </a:r>
            <a:r>
              <a:rPr lang="ru-RU" b="1" dirty="0" smtClean="0"/>
              <a:t>лн.руб.</a:t>
            </a:r>
            <a:endParaRPr lang="ru-RU" b="1" dirty="0"/>
          </a:p>
        </p:txBody>
      </p:sp>
      <p:grpSp>
        <p:nvGrpSpPr>
          <p:cNvPr id="78" name="Группа 77"/>
          <p:cNvGrpSpPr/>
          <p:nvPr/>
        </p:nvGrpSpPr>
        <p:grpSpPr>
          <a:xfrm>
            <a:off x="5443791" y="2570756"/>
            <a:ext cx="1947882" cy="638558"/>
            <a:chOff x="272390" y="5413741"/>
            <a:chExt cx="1421444" cy="562462"/>
          </a:xfrm>
        </p:grpSpPr>
        <p:sp>
          <p:nvSpPr>
            <p:cNvPr id="79" name="Скругленный прямоугольник 78"/>
            <p:cNvSpPr/>
            <p:nvPr/>
          </p:nvSpPr>
          <p:spPr>
            <a:xfrm>
              <a:off x="272390" y="5413741"/>
              <a:ext cx="1252493" cy="56246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322788" y="5455216"/>
              <a:ext cx="1371046" cy="515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rgbClr val="FF0000"/>
                  </a:solidFill>
                </a:rPr>
                <a:t>2018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год</a:t>
              </a:r>
              <a:endParaRPr lang="ru-RU" sz="14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81" name="Рисунок 8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350" y="3653993"/>
            <a:ext cx="610462" cy="610462"/>
          </a:xfrm>
          <a:prstGeom prst="rect">
            <a:avLst/>
          </a:prstGeom>
        </p:spPr>
      </p:pic>
      <p:pic>
        <p:nvPicPr>
          <p:cNvPr id="82" name="Рисунок 8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916" y="5830824"/>
            <a:ext cx="610462" cy="610462"/>
          </a:xfrm>
          <a:prstGeom prst="rect">
            <a:avLst/>
          </a:prstGeom>
        </p:spPr>
      </p:pic>
      <p:grpSp>
        <p:nvGrpSpPr>
          <p:cNvPr id="83" name="Группа 82"/>
          <p:cNvGrpSpPr/>
          <p:nvPr/>
        </p:nvGrpSpPr>
        <p:grpSpPr>
          <a:xfrm>
            <a:off x="5467916" y="4643352"/>
            <a:ext cx="1947882" cy="638558"/>
            <a:chOff x="272390" y="5413741"/>
            <a:chExt cx="1421444" cy="562462"/>
          </a:xfrm>
        </p:grpSpPr>
        <p:sp>
          <p:nvSpPr>
            <p:cNvPr id="84" name="Скругленный прямоугольник 83"/>
            <p:cNvSpPr/>
            <p:nvPr/>
          </p:nvSpPr>
          <p:spPr>
            <a:xfrm>
              <a:off x="272390" y="5413741"/>
              <a:ext cx="1252493" cy="56246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322788" y="5455216"/>
              <a:ext cx="1371046" cy="515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rgbClr val="FF0000"/>
                  </a:solidFill>
                </a:rPr>
                <a:t>2021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год</a:t>
              </a:r>
              <a:endParaRPr lang="ru-RU" sz="14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784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694" y="26630"/>
            <a:ext cx="69060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ПРОФЕССИОНАЛЬНОЕ ОБРАЗОВАНИЕ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7174" y="669563"/>
            <a:ext cx="78838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Обновление</a:t>
            </a:r>
            <a:r>
              <a:rPr lang="ru-RU" sz="1600" b="1" dirty="0" smtClean="0"/>
              <a:t> </a:t>
            </a:r>
            <a:r>
              <a:rPr lang="ru-RU" sz="1600" dirty="0" smtClean="0"/>
              <a:t>учебно-производственной базы по стандартам «WorldSkills»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66861" y="952037"/>
            <a:ext cx="7293984" cy="338554"/>
          </a:xfrm>
          <a:prstGeom prst="rect">
            <a:avLst/>
          </a:prstGeom>
          <a:solidFill>
            <a:srgbClr val="CC3300"/>
          </a:solidFill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ПЛАН СОЦИАЛЬНОГО РАЗВИТИЯ ЦЕНТРОВ ЭКОНОМИЧЕСКОГО РОСТА</a:t>
            </a:r>
            <a:endParaRPr lang="ru-RU" sz="1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8530" y="1273987"/>
            <a:ext cx="9605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16</a:t>
            </a:r>
            <a:endParaRPr lang="ru-RU" sz="5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39673" y="1411548"/>
            <a:ext cx="26574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УЧРЕЖДЕНИЙ СРЕДНЕГО ПРОФЕССИОНАЛЬНОГО ОБРАЗОВАНИЯ</a:t>
            </a:r>
            <a:endParaRPr lang="ru-RU" sz="1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898" y="1359005"/>
            <a:ext cx="821746" cy="82174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76041" y="1307633"/>
            <a:ext cx="18341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spc="-150" dirty="0" smtClean="0"/>
              <a:t>312,0</a:t>
            </a:r>
            <a:endParaRPr lang="ru-RU" sz="5400" b="1" spc="-150" dirty="0"/>
          </a:p>
        </p:txBody>
      </p:sp>
      <p:sp>
        <p:nvSpPr>
          <p:cNvPr id="11" name="TextBox 10"/>
          <p:cNvSpPr txBox="1"/>
          <p:nvPr/>
        </p:nvSpPr>
        <p:spPr>
          <a:xfrm>
            <a:off x="7570235" y="1674370"/>
            <a:ext cx="11416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МЛН.РУБ.</a:t>
            </a:r>
            <a:endParaRPr lang="ru-RU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203806" y="2560429"/>
            <a:ext cx="5977919" cy="338554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РЕГИОНАЛЬНЫЙ ПРОЕКТ «МОЛОДЫЕ ПРОФЕССИОНАЛЫ»</a:t>
            </a:r>
            <a:endParaRPr lang="ru-RU" sz="1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379567" y="3246325"/>
            <a:ext cx="2752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СОЗДАНИЕ</a:t>
            </a:r>
          </a:p>
          <a:p>
            <a:r>
              <a:rPr lang="ru-RU" sz="1400" dirty="0" smtClean="0"/>
              <a:t>Центра опережающей профессиональной подготовки</a:t>
            </a:r>
            <a:endParaRPr lang="ru-RU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7031533" y="4225815"/>
            <a:ext cx="12170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51,07</a:t>
            </a:r>
            <a:endParaRPr lang="ru-RU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231545" y="4392809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млн. руб</a:t>
            </a:r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311" y="4193675"/>
            <a:ext cx="520097" cy="5200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0513" y="2891254"/>
            <a:ext cx="3690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Создание мастерских и лабораторий</a:t>
            </a:r>
            <a:endParaRPr lang="ru-RU" sz="14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66713" y="3570288"/>
            <a:ext cx="5815012" cy="31771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485775" y="3719618"/>
            <a:ext cx="5457825" cy="9525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485775" y="3657143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290513" y="3866495"/>
            <a:ext cx="756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2019 год</a:t>
            </a:r>
            <a:endParaRPr lang="ru-RU" sz="12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247254" y="3070531"/>
            <a:ext cx="530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10</a:t>
            </a:r>
            <a:endParaRPr lang="ru-RU" sz="2400" b="1" dirty="0"/>
          </a:p>
        </p:txBody>
      </p:sp>
      <p:sp>
        <p:nvSpPr>
          <p:cNvPr id="25" name="Овал 24"/>
          <p:cNvSpPr/>
          <p:nvPr/>
        </p:nvSpPr>
        <p:spPr>
          <a:xfrm>
            <a:off x="3952875" y="3647618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3710889" y="3855762"/>
            <a:ext cx="756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2024 год</a:t>
            </a:r>
            <a:endParaRPr lang="ru-RU" sz="12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748475" y="3095294"/>
            <a:ext cx="530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52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66861" y="4084310"/>
            <a:ext cx="6112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Создание центра и мастерских  позволит обеспечить подготовку квалифицированных рабочих, служащих специалистов среднего звена по стандартам </a:t>
            </a:r>
            <a:r>
              <a:rPr lang="en-US" sz="1200" i="1" dirty="0"/>
              <a:t>Wordskills</a:t>
            </a:r>
            <a:r>
              <a:rPr lang="ru-RU" sz="1200" i="1" dirty="0"/>
              <a:t>.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3334" y="5619620"/>
            <a:ext cx="9605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30</a:t>
            </a:r>
            <a:endParaRPr lang="ru-RU" sz="5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252627" y="5947648"/>
            <a:ext cx="409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%</a:t>
            </a:r>
            <a:endParaRPr lang="ru-RU" sz="2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1693546" y="5670650"/>
            <a:ext cx="33045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обучающихся, завершающих обучение в СПО пройдут  государственную итоговую аттестацию в форме демонстрационного </a:t>
            </a:r>
            <a:r>
              <a:rPr lang="ru-RU" sz="1200" dirty="0" smtClean="0"/>
              <a:t>экзамена.</a:t>
            </a:r>
            <a:endParaRPr lang="ru-RU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5029960" y="5646308"/>
            <a:ext cx="13484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/>
              <a:t>417</a:t>
            </a:r>
            <a:endParaRPr lang="ru-RU" sz="5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6418608" y="5762982"/>
            <a:ext cx="2630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ПЕДАГОГИЧЕСКИХ РАБОТНИКОВ</a:t>
            </a:r>
          </a:p>
          <a:p>
            <a:r>
              <a:rPr lang="ru-RU" sz="1200" dirty="0" smtClean="0"/>
              <a:t>ПРОЙДУТ ПОВЫШЕНИЕ</a:t>
            </a:r>
          </a:p>
          <a:p>
            <a:r>
              <a:rPr lang="ru-RU" sz="1200" dirty="0" smtClean="0"/>
              <a:t>КВАЛИФИКАЦИИ</a:t>
            </a:r>
            <a:endParaRPr lang="ru-RU" sz="1200" dirty="0"/>
          </a:p>
        </p:txBody>
      </p:sp>
      <p:sp>
        <p:nvSpPr>
          <p:cNvPr id="36" name="TextBox 35"/>
          <p:cNvSpPr txBox="1"/>
          <p:nvPr/>
        </p:nvSpPr>
        <p:spPr>
          <a:xfrm>
            <a:off x="304800" y="2179668"/>
            <a:ext cx="8969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 . . . . . . . . . . . . . . . . . . . . . . . . . . . . . . . . . . . . . . . . . . . . . . . . . . . . . . . . . . . . . . . . . . .  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300864" y="4568116"/>
            <a:ext cx="8969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. . . . . . . . . . . . . . . . . . . . . . . . . . . . . . . . . . . . . . . . . . . . . . . . . . . . . . . . . . . . . . . . . . . .  </a:t>
            </a:r>
            <a:endParaRPr lang="ru-RU" dirty="0"/>
          </a:p>
        </p:txBody>
      </p:sp>
      <p:grpSp>
        <p:nvGrpSpPr>
          <p:cNvPr id="38" name="Группа 37"/>
          <p:cNvGrpSpPr/>
          <p:nvPr/>
        </p:nvGrpSpPr>
        <p:grpSpPr>
          <a:xfrm>
            <a:off x="303314" y="4898455"/>
            <a:ext cx="1947882" cy="638558"/>
            <a:chOff x="272390" y="5413741"/>
            <a:chExt cx="1421444" cy="562462"/>
          </a:xfrm>
        </p:grpSpPr>
        <p:sp>
          <p:nvSpPr>
            <p:cNvPr id="39" name="Скругленный прямоугольник 38"/>
            <p:cNvSpPr/>
            <p:nvPr/>
          </p:nvSpPr>
          <p:spPr>
            <a:xfrm>
              <a:off x="272390" y="5413741"/>
              <a:ext cx="1252493" cy="56246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22788" y="5455216"/>
              <a:ext cx="1371046" cy="515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rgbClr val="FF0000"/>
                  </a:solidFill>
                </a:rPr>
                <a:t>2024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год</a:t>
              </a:r>
              <a:endParaRPr lang="ru-RU" sz="14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1" name="Группа 40"/>
          <p:cNvGrpSpPr/>
          <p:nvPr/>
        </p:nvGrpSpPr>
        <p:grpSpPr>
          <a:xfrm>
            <a:off x="6419080" y="2549000"/>
            <a:ext cx="1947882" cy="638558"/>
            <a:chOff x="272390" y="5413741"/>
            <a:chExt cx="1421444" cy="562462"/>
          </a:xfrm>
        </p:grpSpPr>
        <p:sp>
          <p:nvSpPr>
            <p:cNvPr id="42" name="Скругленный прямоугольник 41"/>
            <p:cNvSpPr/>
            <p:nvPr/>
          </p:nvSpPr>
          <p:spPr>
            <a:xfrm>
              <a:off x="272390" y="5413741"/>
              <a:ext cx="1252493" cy="562462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2788" y="5455216"/>
              <a:ext cx="1371046" cy="515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rgbClr val="FF0000"/>
                  </a:solidFill>
                </a:rPr>
                <a:t>2020 </a:t>
              </a:r>
              <a:r>
                <a:rPr lang="ru-RU" sz="1400" b="1" dirty="0" smtClean="0">
                  <a:solidFill>
                    <a:srgbClr val="FF0000"/>
                  </a:solidFill>
                </a:rPr>
                <a:t>год</a:t>
              </a:r>
              <a:endParaRPr lang="ru-RU" sz="14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73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2524</TotalTime>
  <Words>2055</Words>
  <Application>Microsoft Office PowerPoint</Application>
  <PresentationFormat>Экран (4:3)</PresentationFormat>
  <Paragraphs>381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Arial Black</vt:lpstr>
      <vt:lpstr>Calibri</vt:lpstr>
      <vt:lpstr>Century Gothic</vt:lpstr>
      <vt:lpstr>Segoe UI Black</vt:lpstr>
      <vt:lpstr>Times New Roman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Мэй Александровна Шагдарова</dc:creator>
  <cp:lastModifiedBy>Анастасия Алексеевна</cp:lastModifiedBy>
  <cp:revision>97</cp:revision>
  <cp:lastPrinted>2019-08-22T02:06:02Z</cp:lastPrinted>
  <dcterms:created xsi:type="dcterms:W3CDTF">2019-08-13T02:27:08Z</dcterms:created>
  <dcterms:modified xsi:type="dcterms:W3CDTF">2019-08-26T03:18:09Z</dcterms:modified>
</cp:coreProperties>
</file>